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58"/>
  </p:notesMasterIdLst>
  <p:sldIdLst>
    <p:sldId id="259" r:id="rId5"/>
    <p:sldId id="295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8" r:id="rId24"/>
    <p:sldId id="351" r:id="rId25"/>
    <p:sldId id="353" r:id="rId26"/>
    <p:sldId id="354" r:id="rId27"/>
    <p:sldId id="355" r:id="rId28"/>
    <p:sldId id="349" r:id="rId29"/>
    <p:sldId id="352" r:id="rId30"/>
    <p:sldId id="350" r:id="rId31"/>
    <p:sldId id="347" r:id="rId32"/>
    <p:sldId id="359" r:id="rId33"/>
    <p:sldId id="357" r:id="rId34"/>
    <p:sldId id="358" r:id="rId35"/>
    <p:sldId id="360" r:id="rId36"/>
    <p:sldId id="361" r:id="rId37"/>
    <p:sldId id="362" r:id="rId38"/>
    <p:sldId id="364" r:id="rId39"/>
    <p:sldId id="363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</p:sldIdLst>
  <p:sldSz cx="12192000" cy="6858000"/>
  <p:notesSz cx="6858000" cy="9144000"/>
  <p:embeddedFontLst>
    <p:embeddedFont>
      <p:font typeface="Cambria Math" panose="02040503050406030204" pitchFamily="18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맑은 고딕" panose="020B0503020000020004" pitchFamily="50" charset="-127"/>
      <p:regular r:id="rId72"/>
      <p:bold r:id="rId73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00EFA"/>
    <a:srgbClr val="F53636"/>
    <a:srgbClr val="C00000"/>
    <a:srgbClr val="008100"/>
    <a:srgbClr val="007F00"/>
    <a:srgbClr val="D3D3D3"/>
    <a:srgbClr val="FFFFFF"/>
    <a:srgbClr val="3D3D3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274" autoAdjust="0"/>
  </p:normalViewPr>
  <p:slideViewPr>
    <p:cSldViewPr snapToGrid="0" showGuides="1">
      <p:cViewPr varScale="1">
        <p:scale>
          <a:sx n="111" d="100"/>
          <a:sy n="111" d="100"/>
        </p:scale>
        <p:origin x="594" y="150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AppData\Roaming\Microsoft\Excel\kcc_tablenet%20data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Table detection</a:t>
            </a:r>
            <a:r>
              <a:rPr lang="en-US" altLang="ko-KR" baseline="0"/>
              <a:t> </a:t>
            </a:r>
            <a:r>
              <a:rPr lang="ko-KR" altLang="en-US" baseline="0"/>
              <a:t>연구동향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83219873131233"/>
          <c:y val="0.22630750389757051"/>
          <c:w val="0.85404309999943195"/>
          <c:h val="0.524341547213096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Rule based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Sheet1!$B$27:$B$55</c:f>
              <c:numCache>
                <c:formatCode>General</c:formatCode>
                <c:ptCount val="29"/>
                <c:pt idx="0">
                  <c:v>2</c:v>
                </c:pt>
                <c:pt idx="2">
                  <c:v>2</c:v>
                </c:pt>
                <c:pt idx="3">
                  <c:v>1</c:v>
                </c:pt>
                <c:pt idx="6">
                  <c:v>1</c:v>
                </c:pt>
                <c:pt idx="12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A-4BD1-9C52-74B04C7497B2}"/>
            </c:ext>
          </c:extLst>
        </c:ser>
        <c:ser>
          <c:idx val="1"/>
          <c:order val="1"/>
          <c:tx>
            <c:strRef>
              <c:f>Sheet1!$C$26</c:f>
              <c:strCache>
                <c:ptCount val="1"/>
                <c:pt idx="0">
                  <c:v>통계분석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Sheet1!$C$27:$C$55</c:f>
              <c:numCache>
                <c:formatCode>General</c:formatCode>
                <c:ptCount val="29"/>
                <c:pt idx="5">
                  <c:v>2</c:v>
                </c:pt>
                <c:pt idx="9">
                  <c:v>1</c:v>
                </c:pt>
                <c:pt idx="16">
                  <c:v>1</c:v>
                </c:pt>
                <c:pt idx="20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A-4BD1-9C52-74B04C7497B2}"/>
            </c:ext>
          </c:extLst>
        </c:ser>
        <c:ser>
          <c:idx val="2"/>
          <c:order val="2"/>
          <c:tx>
            <c:strRef>
              <c:f>Sheet1!$D$26</c:f>
              <c:strCache>
                <c:ptCount val="1"/>
                <c:pt idx="0">
                  <c:v>Deep learning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Sheet1!$D$27:$D$55</c:f>
              <c:numCache>
                <c:formatCode>General</c:formatCode>
                <c:ptCount val="29"/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7</c:v>
                </c:pt>
                <c:pt idx="27">
                  <c:v>2</c:v>
                </c:pt>
                <c:pt idx="2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FA-4BD1-9C52-74B04C749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46111"/>
        <c:axId val="212539871"/>
      </c:barChart>
      <c:catAx>
        <c:axId val="212546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year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12539871"/>
        <c:crosses val="autoZero"/>
        <c:auto val="1"/>
        <c:lblAlgn val="ctr"/>
        <c:lblOffset val="100"/>
        <c:noMultiLvlLbl val="0"/>
      </c:catAx>
      <c:valAx>
        <c:axId val="212539871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#</a:t>
                </a:r>
                <a:r>
                  <a:rPr lang="en-US" altLang="ko-KR" baseline="0"/>
                  <a:t> of publication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1254611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8460464482182462"/>
          <c:y val="0.13736347623760331"/>
          <c:w val="0.65447919616780692"/>
          <c:h val="8.3670748039791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model_loss!$H$71:$K$71</c:f>
              <c:strCache>
                <c:ptCount val="4"/>
                <c:pt idx="0">
                  <c:v>Original</c:v>
                </c:pt>
                <c:pt idx="1">
                  <c:v>Xception</c:v>
                </c:pt>
                <c:pt idx="2">
                  <c:v>ResNet50</c:v>
                </c:pt>
                <c:pt idx="3">
                  <c:v>ResNet50 low lr</c:v>
                </c:pt>
              </c:strCache>
            </c:strRef>
          </c:cat>
          <c:val>
            <c:numRef>
              <c:f>model_loss!$H$72:$K$72</c:f>
              <c:numCache>
                <c:formatCode>General</c:formatCode>
                <c:ptCount val="4"/>
                <c:pt idx="0">
                  <c:v>0.62131500244140603</c:v>
                </c:pt>
                <c:pt idx="1">
                  <c:v>0.161913856863975</c:v>
                </c:pt>
                <c:pt idx="2">
                  <c:v>0.118214972317218</c:v>
                </c:pt>
                <c:pt idx="3">
                  <c:v>9.2217177152633598E-2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7-4CD4-A539-6D91E2B5E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910543"/>
        <c:axId val="741915535"/>
      </c:barChart>
      <c:catAx>
        <c:axId val="74191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41915535"/>
        <c:crosses val="autoZero"/>
        <c:auto val="1"/>
        <c:lblAlgn val="ctr"/>
        <c:lblOffset val="100"/>
        <c:noMultiLvlLbl val="0"/>
      </c:catAx>
      <c:valAx>
        <c:axId val="741915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41910543"/>
        <c:crosses val="autoZero"/>
        <c:crossBetween val="between"/>
        <c:majorUnit val="0.2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6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2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4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6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9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25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5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4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5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7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22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8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9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6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84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28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05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67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55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84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4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8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38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66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70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7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7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52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7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09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76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73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50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53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3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953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8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1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51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826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57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1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6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6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hli/image-table-oc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s://groups.google.com/g/tesseract-ocr/c/1244AQNB9tI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owardsdatascience.com/a-table-detection-cell-recognition-and-text-extraction-algorithm-to-convert-tables-to-excel-files-902edcf289ec" TargetMode="External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sv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mirhassan.com/html/competit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ndplab-founder/ICDAR2019_cTDaR/tree/master/training" TargetMode="External"/><Relationship Id="rId4" Type="http://schemas.openxmlformats.org/officeDocument/2006/relationships/hyperlink" Target="https://u-pat.org/ICDAR2017/program_competitions.ph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vit.iiit.ac.in/research/projects/cvit-projects/the-iiit-5k-word-datase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-analysis.github.io/tablebank-page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data/all/publayne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bula.technolog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Dataset Automation for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 panose="02000000000000000000" pitchFamily="2" charset="0"/>
              </a:rPr>
              <a:t>TableNet</a:t>
            </a:r>
            <a:endParaRPr lang="en-US" altLang="ko-KR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 input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→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extract table text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https://github.com/eihli/image-table-ocr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Powered by google tesseract OCR engine </a:t>
            </a: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tesseract-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ocr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//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설치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libtesseract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-dev //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라이브러리 설치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//python 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API 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설치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table_ocr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4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pdf_to_images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uses 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Poppler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 and 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ImageMagick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 to extract images from a PDF.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extract_cells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extracts and orders cells from a table.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ocr_image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extract text from image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ocr_to_csv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converts into a CSV the directory structure that 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ocr_image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 outputs.	</a:t>
            </a:r>
          </a:p>
          <a:p>
            <a:pPr lvl="1"/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python3 –m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table_ocr.extract_tables</a:t>
            </a:r>
            <a:r>
              <a:rPr kumimoji="1" lang="en-US" altLang="ko-KR" sz="1800" dirty="0">
                <a:solidFill>
                  <a:schemeClr val="accent5"/>
                </a:solidFill>
              </a:rPr>
              <a:t> [path of document image] </a:t>
            </a: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6C7CCB-EFC9-4FD5-8812-BD75368610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7519" r="14949" b="8109"/>
          <a:stretch/>
        </p:blipFill>
        <p:spPr>
          <a:xfrm>
            <a:off x="8220076" y="3703407"/>
            <a:ext cx="1790700" cy="271462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3B9AA3F-D428-4640-9139-A5F680C34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t="56884" r="22636" b="7809"/>
          <a:stretch/>
        </p:blipFill>
        <p:spPr>
          <a:xfrm>
            <a:off x="10776584" y="4740636"/>
            <a:ext cx="1209676" cy="10191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F2EDAC-25AB-4E0E-A9E3-88EC69C7845B}"/>
              </a:ext>
            </a:extLst>
          </p:cNvPr>
          <p:cNvSpPr/>
          <p:nvPr/>
        </p:nvSpPr>
        <p:spPr>
          <a:xfrm>
            <a:off x="10201275" y="5172075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4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Table-</a:t>
            </a:r>
            <a:r>
              <a:rPr kumimoji="1" lang="en-US" altLang="ko-KR" dirty="0" err="1">
                <a:solidFill>
                  <a:schemeClr val="tx2"/>
                </a:solidFill>
              </a:rPr>
              <a:t>ocr</a:t>
            </a:r>
            <a:r>
              <a:rPr kumimoji="1" lang="en-US" altLang="ko-KR" dirty="0">
                <a:solidFill>
                  <a:schemeClr val="tx2"/>
                </a:solidFill>
              </a:rPr>
              <a:t> cannot specify table at test case</a:t>
            </a: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F2EDAC-25AB-4E0E-A9E3-88EC69C7845B}"/>
              </a:ext>
            </a:extLst>
          </p:cNvPr>
          <p:cNvSpPr/>
          <p:nvPr/>
        </p:nvSpPr>
        <p:spPr>
          <a:xfrm>
            <a:off x="9604819" y="4575623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EAE8627-8AEC-4341-9833-B560782FC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54" y="2841157"/>
            <a:ext cx="2730827" cy="353378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69B3AB5-6731-4F66-8438-A139D0231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31" y="2955644"/>
            <a:ext cx="2730827" cy="334607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D129E9C-0484-46E0-8220-D33088044D54}"/>
              </a:ext>
            </a:extLst>
          </p:cNvPr>
          <p:cNvSpPr/>
          <p:nvPr/>
        </p:nvSpPr>
        <p:spPr>
          <a:xfrm>
            <a:off x="4994915" y="4533430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DD5197-EDCC-4FC7-899F-BCD3D77D791F}"/>
              </a:ext>
            </a:extLst>
          </p:cNvPr>
          <p:cNvSpPr/>
          <p:nvPr/>
        </p:nvSpPr>
        <p:spPr>
          <a:xfrm>
            <a:off x="3552544" y="4410075"/>
            <a:ext cx="1251479" cy="172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E4D6C7-38F0-4DBB-BE33-3037C56509B2}"/>
              </a:ext>
            </a:extLst>
          </p:cNvPr>
          <p:cNvSpPr/>
          <p:nvPr/>
        </p:nvSpPr>
        <p:spPr>
          <a:xfrm>
            <a:off x="8143875" y="3601390"/>
            <a:ext cx="1226607" cy="446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Tesseract google-groups mailing list for table detection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https://groups.google.com/g/tesseract-ocr/c/1244AQNB9tI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https://towardsdatascience.com/a-table-detection-cell-recognition-and-text-extraction-algorithm-to-convert-tables-to-excel-files-902edcf289ec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Fail to table detection at exist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methology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24D1DA5-5B95-4343-8AFD-C3EB6B8C1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251958" cy="291429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CA72B75-3AFF-4F69-A125-3C75196352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68" y="3429000"/>
            <a:ext cx="2251958" cy="291429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2F3FA5-7CB0-4749-9D63-3D54A1B7CA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26" y="3429000"/>
            <a:ext cx="2251958" cy="29142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48B787-92F1-4E0A-9061-D2D6707A4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85" y="3429000"/>
            <a:ext cx="2251957" cy="291429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B5F2332-B8A5-4857-9739-C807EEC1F4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042" y="3428998"/>
            <a:ext cx="2251958" cy="29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using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detect table section and column section simultaneously at document image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6973C-4E39-479E-94A7-C692EC85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15" y="2501424"/>
            <a:ext cx="5943600" cy="39642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A18C91-74CF-48BD-B2E8-83E6473E92CE}"/>
              </a:ext>
            </a:extLst>
          </p:cNvPr>
          <p:cNvSpPr/>
          <p:nvPr/>
        </p:nvSpPr>
        <p:spPr>
          <a:xfrm>
            <a:off x="9696640" y="3429000"/>
            <a:ext cx="866775" cy="1952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248BAB-7DDE-485D-B4D2-ABEABD5F5A52}"/>
              </a:ext>
            </a:extLst>
          </p:cNvPr>
          <p:cNvSpPr/>
          <p:nvPr/>
        </p:nvSpPr>
        <p:spPr>
          <a:xfrm>
            <a:off x="10668190" y="2676525"/>
            <a:ext cx="866775" cy="278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A42E-CC50-427A-B1D1-06D2CF25ECEF}"/>
              </a:ext>
            </a:extLst>
          </p:cNvPr>
          <p:cNvSpPr txBox="1"/>
          <p:nvPr/>
        </p:nvSpPr>
        <p:spPr>
          <a:xfrm>
            <a:off x="8128712" y="3121223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Prediction for table detection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3BE67-265D-4520-842D-CFF898217222}"/>
              </a:ext>
            </a:extLst>
          </p:cNvPr>
          <p:cNvSpPr txBox="1"/>
          <p:nvPr/>
        </p:nvSpPr>
        <p:spPr>
          <a:xfrm>
            <a:off x="8924884" y="2349658"/>
            <a:ext cx="2767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Prediction for column detection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well predict table section after small dataset training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 precision is better than other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methology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DA02BD-4D1D-4127-B394-1C1E3A5F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3105151"/>
            <a:ext cx="4969566" cy="33310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E7A173-7DC4-4092-9486-591E7F360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5" y="3118593"/>
            <a:ext cx="4982819" cy="3330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6144D4-5305-4D96-A6D4-D826DAB1D822}"/>
              </a:ext>
            </a:extLst>
          </p:cNvPr>
          <p:cNvSpPr/>
          <p:nvPr/>
        </p:nvSpPr>
        <p:spPr>
          <a:xfrm>
            <a:off x="2225607" y="3070647"/>
            <a:ext cx="9944987" cy="16523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820D21-F7E6-4A48-9E23-83B883A8A9AD}"/>
              </a:ext>
            </a:extLst>
          </p:cNvPr>
          <p:cNvSpPr/>
          <p:nvPr/>
        </p:nvSpPr>
        <p:spPr>
          <a:xfrm>
            <a:off x="2216176" y="4783927"/>
            <a:ext cx="9944987" cy="16523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6C856-0820-48E0-8F86-68AAF44DCA95}"/>
              </a:ext>
            </a:extLst>
          </p:cNvPr>
          <p:cNvSpPr txBox="1"/>
          <p:nvPr/>
        </p:nvSpPr>
        <p:spPr>
          <a:xfrm>
            <a:off x="-1454" y="3042072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Human masking data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4705E-4C05-43D3-8C56-B263C7BE1756}"/>
              </a:ext>
            </a:extLst>
          </p:cNvPr>
          <p:cNvSpPr txBox="1"/>
          <p:nvPr/>
        </p:nvSpPr>
        <p:spPr>
          <a:xfrm>
            <a:off x="29811" y="471985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Prediction data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14A8C7-6CD4-4AB5-973D-5F666074DB62}"/>
              </a:ext>
            </a:extLst>
          </p:cNvPr>
          <p:cNvSpPr/>
          <p:nvPr/>
        </p:nvSpPr>
        <p:spPr>
          <a:xfrm>
            <a:off x="3810048" y="4783926"/>
            <a:ext cx="1743075" cy="1652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40468C-EDF4-496B-B6BA-0517A60C5CAD}"/>
              </a:ext>
            </a:extLst>
          </p:cNvPr>
          <p:cNvSpPr/>
          <p:nvPr/>
        </p:nvSpPr>
        <p:spPr>
          <a:xfrm>
            <a:off x="8807646" y="4783927"/>
            <a:ext cx="1743075" cy="164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207970-768D-43FC-8533-CEE7E942559D}"/>
              </a:ext>
            </a:extLst>
          </p:cNvPr>
          <p:cNvCxnSpPr>
            <a:cxnSpLocks/>
          </p:cNvCxnSpPr>
          <p:nvPr/>
        </p:nvCxnSpPr>
        <p:spPr>
          <a:xfrm flipV="1">
            <a:off x="5129261" y="2580331"/>
            <a:ext cx="2338339" cy="222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63CBF7-7CD4-470A-B185-7E7B11797020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639050" y="2562225"/>
            <a:ext cx="2040134" cy="222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444286-8833-4EE8-A392-7355559410D0}"/>
              </a:ext>
            </a:extLst>
          </p:cNvPr>
          <p:cNvSpPr txBox="1"/>
          <p:nvPr/>
        </p:nvSpPr>
        <p:spPr>
          <a:xfrm>
            <a:off x="6010275" y="2176495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Table section prediction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9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Using revised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for getting table coordinate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Remove column detection layer at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model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Train exist dataset to detect table section only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Then, extract predicted table section coordinate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Using Open-CV, PIL,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etc.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6973C-4E39-479E-94A7-C692EC85C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78"/>
          <a:stretch/>
        </p:blipFill>
        <p:spPr>
          <a:xfrm>
            <a:off x="8709932" y="3581400"/>
            <a:ext cx="3082018" cy="27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Process of generate </a:t>
            </a:r>
            <a:r>
              <a:rPr kumimoji="1" lang="en-US" altLang="ko-KR" dirty="0" err="1"/>
              <a:t>TableNet</a:t>
            </a:r>
            <a:r>
              <a:rPr kumimoji="1" lang="en-US" altLang="ko-KR" dirty="0"/>
              <a:t> 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140A01A-DD7E-4FD8-B6CF-6237EE69BF51}"/>
              </a:ext>
            </a:extLst>
          </p:cNvPr>
          <p:cNvSpPr/>
          <p:nvPr/>
        </p:nvSpPr>
        <p:spPr>
          <a:xfrm>
            <a:off x="3485092" y="2097855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D26E26-A8B7-4215-8354-B2D56C48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91" y="866127"/>
            <a:ext cx="1468369" cy="215484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F0A3958-DAD4-43EE-981B-5586FC2E11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05" y="1010710"/>
            <a:ext cx="1758633" cy="215484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B52E919-36EB-4A84-A7E8-4C09312BE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1271823"/>
            <a:ext cx="1468370" cy="2154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7BAB58-5EA0-4FB4-9CBF-FCBD80BA7AB1}"/>
              </a:ext>
            </a:extLst>
          </p:cNvPr>
          <p:cNvSpPr txBox="1"/>
          <p:nvPr/>
        </p:nvSpPr>
        <p:spPr>
          <a:xfrm>
            <a:off x="520285" y="3383195"/>
            <a:ext cx="334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❶ </a:t>
            </a:r>
            <a:r>
              <a:rPr lang="en-US" altLang="ko-KR" b="1" dirty="0"/>
              <a:t>Input multiple </a:t>
            </a:r>
            <a:r>
              <a:rPr lang="en-US" altLang="ko-KR" b="1" i="1" dirty="0"/>
              <a:t>.pdf </a:t>
            </a:r>
            <a:r>
              <a:rPr lang="en-US" altLang="ko-KR" b="1" dirty="0"/>
              <a:t>or </a:t>
            </a:r>
            <a:r>
              <a:rPr lang="en-US" altLang="ko-KR" b="1" i="1" dirty="0"/>
              <a:t>.bmp</a:t>
            </a:r>
            <a:endParaRPr lang="ko-KR" altLang="en-US" b="1" i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BCCAE-4175-480D-82E1-83C5AADD2EB5}"/>
              </a:ext>
            </a:extLst>
          </p:cNvPr>
          <p:cNvSpPr/>
          <p:nvPr/>
        </p:nvSpPr>
        <p:spPr>
          <a:xfrm>
            <a:off x="4733926" y="1772735"/>
            <a:ext cx="1828800" cy="87191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TableNet.hdf5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0AA9-DDD0-4B9F-A474-2A3F4276AC13}"/>
              </a:ext>
            </a:extLst>
          </p:cNvPr>
          <p:cNvSpPr txBox="1"/>
          <p:nvPr/>
        </p:nvSpPr>
        <p:spPr>
          <a:xfrm>
            <a:off x="4591050" y="1403403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Trained model binary</a:t>
            </a:r>
            <a:endParaRPr lang="ko-KR" altLang="en-US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E68DA9-255D-42A6-8633-313E3BAEBDBA}"/>
              </a:ext>
            </a:extLst>
          </p:cNvPr>
          <p:cNvSpPr txBox="1"/>
          <p:nvPr/>
        </p:nvSpPr>
        <p:spPr>
          <a:xfrm>
            <a:off x="4333876" y="3381448"/>
            <a:ext cx="2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❷ </a:t>
            </a:r>
            <a:r>
              <a:rPr lang="en-US" altLang="ko-KR" b="1" dirty="0" err="1"/>
              <a:t>TableNet</a:t>
            </a:r>
            <a:r>
              <a:rPr lang="en-US" altLang="ko-KR" b="1" dirty="0"/>
              <a:t> Prediction </a:t>
            </a:r>
            <a:endParaRPr lang="ko-KR" altLang="en-US" b="1" dirty="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EE0CB05-3635-43BE-8DE1-B42253C508F8}"/>
              </a:ext>
            </a:extLst>
          </p:cNvPr>
          <p:cNvSpPr/>
          <p:nvPr/>
        </p:nvSpPr>
        <p:spPr>
          <a:xfrm>
            <a:off x="6849863" y="2082995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8B2F93-CBA5-4CA2-91C4-653A5CF5670A}"/>
                  </a:ext>
                </a:extLst>
              </p:cNvPr>
              <p:cNvSpPr txBox="1"/>
              <p:nvPr/>
            </p:nvSpPr>
            <p:spPr>
              <a:xfrm>
                <a:off x="8124708" y="1807970"/>
                <a:ext cx="1581382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8B2F93-CBA5-4CA2-91C4-653A5CF5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08" y="1807970"/>
                <a:ext cx="1581382" cy="846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9BB313F2-58F4-410D-B0D7-04D7F36652F6}"/>
              </a:ext>
            </a:extLst>
          </p:cNvPr>
          <p:cNvSpPr txBox="1"/>
          <p:nvPr/>
        </p:nvSpPr>
        <p:spPr>
          <a:xfrm>
            <a:off x="7179346" y="3386250"/>
            <a:ext cx="35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❸ </a:t>
            </a:r>
            <a:r>
              <a:rPr lang="en-US" altLang="ko-KR" b="1" dirty="0"/>
              <a:t>Table Masking image</a:t>
            </a:r>
          </a:p>
          <a:p>
            <a:pPr algn="ctr"/>
            <a:r>
              <a:rPr lang="en-US" altLang="ko-KR" b="1" dirty="0"/>
              <a:t>(tensor)</a:t>
            </a:r>
            <a:endParaRPr lang="ko-KR" altLang="en-US" b="1" dirty="0"/>
          </a:p>
        </p:txBody>
      </p:sp>
      <p:sp>
        <p:nvSpPr>
          <p:cNvPr id="58" name="화살표: U자형 57">
            <a:extLst>
              <a:ext uri="{FF2B5EF4-FFF2-40B4-BE49-F238E27FC236}">
                <a16:creationId xmlns:a16="http://schemas.microsoft.com/office/drawing/2014/main" id="{191FDD2F-6ABF-406D-89CF-ABE65BB23C62}"/>
              </a:ext>
            </a:extLst>
          </p:cNvPr>
          <p:cNvSpPr/>
          <p:nvPr/>
        </p:nvSpPr>
        <p:spPr>
          <a:xfrm rot="5400000">
            <a:off x="8963293" y="3540052"/>
            <a:ext cx="3705507" cy="791394"/>
          </a:xfrm>
          <a:prstGeom prst="uturnArrow">
            <a:avLst>
              <a:gd name="adj1" fmla="val 17511"/>
              <a:gd name="adj2" fmla="val 21790"/>
              <a:gd name="adj3" fmla="val 25000"/>
              <a:gd name="adj4" fmla="val 559"/>
              <a:gd name="adj5" fmla="val 76070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2EE8E28-9803-4AF9-8ED9-7D7226D6F31D}"/>
              </a:ext>
            </a:extLst>
          </p:cNvPr>
          <p:cNvGrpSpPr/>
          <p:nvPr/>
        </p:nvGrpSpPr>
        <p:grpSpPr>
          <a:xfrm>
            <a:off x="9086411" y="4063695"/>
            <a:ext cx="1163279" cy="1552900"/>
            <a:chOff x="5004933" y="4017780"/>
            <a:chExt cx="1429496" cy="211832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E88769-1F99-4EA7-A71A-378368EABF8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0A342B7-3EBA-461C-B531-EB44D6CF12BD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B8EB218-45FD-4C45-934A-46FEAE6B100A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DAA34-3800-4ED1-95AF-C56AB949A825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88C9DC1-8090-4836-9054-E2E099CB09FA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0F44C95-A9F9-4824-AD88-5A40644B3C9E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CF2285A-9AC6-4696-9F91-579138C8D910}"/>
              </a:ext>
            </a:extLst>
          </p:cNvPr>
          <p:cNvSpPr txBox="1"/>
          <p:nvPr/>
        </p:nvSpPr>
        <p:spPr>
          <a:xfrm>
            <a:off x="7336648" y="5774825"/>
            <a:ext cx="3526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❹ </a:t>
            </a:r>
            <a:r>
              <a:rPr lang="en-US" altLang="ko-KR" b="1" dirty="0"/>
              <a:t>Convert tensor to image</a:t>
            </a:r>
          </a:p>
          <a:p>
            <a:pPr algn="ctr"/>
            <a:r>
              <a:rPr lang="en-US" altLang="ko-KR" b="1" dirty="0"/>
              <a:t>and correction data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F3F56-2852-498C-ACBD-F22C5DD5F1B6}"/>
              </a:ext>
            </a:extLst>
          </p:cNvPr>
          <p:cNvSpPr/>
          <p:nvPr/>
        </p:nvSpPr>
        <p:spPr>
          <a:xfrm>
            <a:off x="9676380" y="4991267"/>
            <a:ext cx="571979" cy="304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633ED5-7343-4621-87D3-90CA19244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533" y="4188297"/>
            <a:ext cx="1313798" cy="555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5BB7FC-357F-4A9D-98DE-C50C4F2AD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7764" y="5078489"/>
            <a:ext cx="1313798" cy="535794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8C02BF4-5F94-4F12-A76D-99978EBFB2AE}"/>
              </a:ext>
            </a:extLst>
          </p:cNvPr>
          <p:cNvCxnSpPr>
            <a:cxnSpLocks/>
          </p:cNvCxnSpPr>
          <p:nvPr/>
        </p:nvCxnSpPr>
        <p:spPr>
          <a:xfrm>
            <a:off x="8715083" y="4188297"/>
            <a:ext cx="961297" cy="790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2DD1158-C472-4C28-9396-56BF883B4285}"/>
              </a:ext>
            </a:extLst>
          </p:cNvPr>
          <p:cNvCxnSpPr>
            <a:cxnSpLocks/>
          </p:cNvCxnSpPr>
          <p:nvPr/>
        </p:nvCxnSpPr>
        <p:spPr>
          <a:xfrm flipV="1">
            <a:off x="8734315" y="5274048"/>
            <a:ext cx="971775" cy="3015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F8B2942-6C38-4A49-9EAA-47F8E7671BF8}"/>
              </a:ext>
            </a:extLst>
          </p:cNvPr>
          <p:cNvCxnSpPr>
            <a:cxnSpLocks/>
          </p:cNvCxnSpPr>
          <p:nvPr/>
        </p:nvCxnSpPr>
        <p:spPr>
          <a:xfrm>
            <a:off x="8038659" y="4792739"/>
            <a:ext cx="0" cy="25682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F911152-D070-415D-BBC9-80A430313165}"/>
              </a:ext>
            </a:extLst>
          </p:cNvPr>
          <p:cNvSpPr txBox="1"/>
          <p:nvPr/>
        </p:nvSpPr>
        <p:spPr>
          <a:xfrm>
            <a:off x="6446685" y="4642171"/>
            <a:ext cx="101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Padding,</a:t>
            </a:r>
          </a:p>
          <a:p>
            <a:pPr algn="ctr"/>
            <a:r>
              <a:rPr lang="en-US" altLang="ko-KR" sz="1400" b="1" dirty="0"/>
              <a:t>Crop</a:t>
            </a: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39BBEDD7-CA1A-4251-8AB2-EE51573A1E3E}"/>
              </a:ext>
            </a:extLst>
          </p:cNvPr>
          <p:cNvSpPr/>
          <p:nvPr/>
        </p:nvSpPr>
        <p:spPr>
          <a:xfrm rot="10800000">
            <a:off x="5501094" y="4759512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D920A4A-3DFA-4977-9637-9629E4629D50}"/>
              </a:ext>
            </a:extLst>
          </p:cNvPr>
          <p:cNvSpPr txBox="1"/>
          <p:nvPr/>
        </p:nvSpPr>
        <p:spPr>
          <a:xfrm>
            <a:off x="2865768" y="5802872"/>
            <a:ext cx="47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❺ </a:t>
            </a:r>
            <a:r>
              <a:rPr lang="en-US" altLang="ko-KR" b="1"/>
              <a:t>Column masking and consist dataset</a:t>
            </a:r>
            <a:endParaRPr lang="en-US" altLang="ko-KR" b="1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EC468520-7B64-4FA4-8B0B-B35C4EE2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26" y="4291598"/>
            <a:ext cx="696361" cy="102191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42B56504-2CA8-44B4-B460-3BCE9375C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846" y="4290644"/>
            <a:ext cx="696361" cy="102287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3D0BB3B-4468-4E18-9D1B-823EE6A084E6}"/>
              </a:ext>
            </a:extLst>
          </p:cNvPr>
          <p:cNvSpPr txBox="1"/>
          <p:nvPr/>
        </p:nvSpPr>
        <p:spPr>
          <a:xfrm>
            <a:off x="2624401" y="5358044"/>
            <a:ext cx="420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Train_data</a:t>
            </a:r>
            <a:r>
              <a:rPr lang="en-US" altLang="ko-KR" sz="1400" b="1" dirty="0"/>
              <a:t>   :    Label data(table, column masking)</a:t>
            </a:r>
            <a:endParaRPr lang="ko-KR" altLang="en-US" sz="1400" b="1" dirty="0"/>
          </a:p>
        </p:txBody>
      </p:sp>
      <p:pic>
        <p:nvPicPr>
          <p:cNvPr id="119" name="그래픽 118" descr="디스크 단색으로 채워진">
            <a:extLst>
              <a:ext uri="{FF2B5EF4-FFF2-40B4-BE49-F238E27FC236}">
                <a16:creationId xmlns:a16="http://schemas.microsoft.com/office/drawing/2014/main" id="{2E69FFB8-A8F4-4BF6-8B54-D2D596CAE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507" y="4413823"/>
            <a:ext cx="914400" cy="914400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E3EDEF8-9D43-4869-9DD3-B271D383740D}"/>
              </a:ext>
            </a:extLst>
          </p:cNvPr>
          <p:cNvGrpSpPr/>
          <p:nvPr/>
        </p:nvGrpSpPr>
        <p:grpSpPr>
          <a:xfrm>
            <a:off x="3891154" y="4304598"/>
            <a:ext cx="658453" cy="1006861"/>
            <a:chOff x="5004933" y="4017780"/>
            <a:chExt cx="1429496" cy="2118325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13348C2-5D7F-4CA8-B7AF-E027B7517DD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77F9CD3-A802-4FCB-89FA-BF61D6B8B131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79F9730-E9D7-4C79-9775-3AC6BB93CE3D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CEB2CE8-6615-4FC0-8608-13283A7CB1EB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0BFD2A7-342A-4228-9AAD-BA7CD53D1040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BCD116B-00F4-4FDB-A0EE-0FAC340D88E2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D08ADC9D-1BF6-4C96-AC80-3FA4167DD452}"/>
              </a:ext>
            </a:extLst>
          </p:cNvPr>
          <p:cNvSpPr/>
          <p:nvPr/>
        </p:nvSpPr>
        <p:spPr>
          <a:xfrm rot="10800000">
            <a:off x="1758472" y="4730867"/>
            <a:ext cx="975194" cy="24842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4EF2C0A-813E-44E6-A831-243F8C20A2C2}"/>
              </a:ext>
            </a:extLst>
          </p:cNvPr>
          <p:cNvSpPr txBox="1"/>
          <p:nvPr/>
        </p:nvSpPr>
        <p:spPr>
          <a:xfrm>
            <a:off x="1" y="5802409"/>
            <a:ext cx="2954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❻ Save dataset to storage</a:t>
            </a:r>
          </a:p>
        </p:txBody>
      </p:sp>
    </p:spTree>
    <p:extLst>
      <p:ext uri="{BB962C8B-B14F-4D97-AF65-F5344CB8AC3E}">
        <p14:creationId xmlns:p14="http://schemas.microsoft.com/office/powerpoint/2010/main" val="97422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PDF crawler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crawling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paper crawling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Crawler input journal, conference name at google scholar(IEEE,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Usenix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Mdpi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etc.)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Detect pdf direct access link(extract using regex)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Save pdf to local storage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Page iteration(using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webdriver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7475EF-AF3D-4893-BD77-F8AB65A3EAC3}"/>
              </a:ext>
            </a:extLst>
          </p:cNvPr>
          <p:cNvGrpSpPr/>
          <p:nvPr/>
        </p:nvGrpSpPr>
        <p:grpSpPr>
          <a:xfrm>
            <a:off x="8151913" y="2590801"/>
            <a:ext cx="3790081" cy="3678598"/>
            <a:chOff x="4324324" y="1478323"/>
            <a:chExt cx="5561757" cy="4791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34142B-109D-4DF4-AC33-239C97F9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4324" y="1478323"/>
              <a:ext cx="5561757" cy="4791075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44C8B1A-5E34-4C19-A55E-BC0D3F72539F}"/>
                </a:ext>
              </a:extLst>
            </p:cNvPr>
            <p:cNvSpPr/>
            <p:nvPr/>
          </p:nvSpPr>
          <p:spPr>
            <a:xfrm>
              <a:off x="4391216" y="1552575"/>
              <a:ext cx="704660" cy="2190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21BBEA-E6EA-4E95-A48A-DE780B70D5AC}"/>
                </a:ext>
              </a:extLst>
            </p:cNvPr>
            <p:cNvSpPr/>
            <p:nvPr/>
          </p:nvSpPr>
          <p:spPr>
            <a:xfrm>
              <a:off x="8848916" y="2171700"/>
              <a:ext cx="704660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0964624-6ED4-4AAD-91B8-B087B3848C94}"/>
                </a:ext>
              </a:extLst>
            </p:cNvPr>
            <p:cNvSpPr/>
            <p:nvPr/>
          </p:nvSpPr>
          <p:spPr>
            <a:xfrm>
              <a:off x="8877491" y="2971800"/>
              <a:ext cx="7332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C1F9132-C167-4F38-849A-0AA618906EC0}"/>
                </a:ext>
              </a:extLst>
            </p:cNvPr>
            <p:cNvSpPr/>
            <p:nvPr/>
          </p:nvSpPr>
          <p:spPr>
            <a:xfrm>
              <a:off x="8867966" y="4629150"/>
              <a:ext cx="8856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F405C87-0A1C-411A-9315-6275835B8495}"/>
                </a:ext>
              </a:extLst>
            </p:cNvPr>
            <p:cNvSpPr/>
            <p:nvPr/>
          </p:nvSpPr>
          <p:spPr>
            <a:xfrm>
              <a:off x="8877491" y="5484452"/>
              <a:ext cx="7332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BCABBB-63AF-4F11-B115-3C9101F8FD94}"/>
              </a:ext>
            </a:extLst>
          </p:cNvPr>
          <p:cNvCxnSpPr>
            <a:cxnSpLocks/>
          </p:cNvCxnSpPr>
          <p:nvPr/>
        </p:nvCxnSpPr>
        <p:spPr>
          <a:xfrm>
            <a:off x="11504518" y="3371830"/>
            <a:ext cx="0" cy="365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35B3AD-E1F2-470A-B9C6-4CAA9231EDBB}"/>
              </a:ext>
            </a:extLst>
          </p:cNvPr>
          <p:cNvCxnSpPr>
            <a:cxnSpLocks/>
          </p:cNvCxnSpPr>
          <p:nvPr/>
        </p:nvCxnSpPr>
        <p:spPr>
          <a:xfrm>
            <a:off x="11504518" y="3990818"/>
            <a:ext cx="0" cy="1019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D8921-ADD4-4A56-8E5C-DA212BBBF17A}"/>
              </a:ext>
            </a:extLst>
          </p:cNvPr>
          <p:cNvCxnSpPr>
            <a:cxnSpLocks/>
          </p:cNvCxnSpPr>
          <p:nvPr/>
        </p:nvCxnSpPr>
        <p:spPr>
          <a:xfrm flipH="1">
            <a:off x="11504518" y="5258666"/>
            <a:ext cx="26893" cy="408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C6E6E41-1B1E-4D64-88E8-FD7B04FDFD4D}"/>
              </a:ext>
            </a:extLst>
          </p:cNvPr>
          <p:cNvCxnSpPr>
            <a:cxnSpLocks/>
          </p:cNvCxnSpPr>
          <p:nvPr/>
        </p:nvCxnSpPr>
        <p:spPr>
          <a:xfrm flipH="1">
            <a:off x="10953750" y="5930912"/>
            <a:ext cx="535006" cy="474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3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PDF crawler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Google scholar detect crawler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Block IP of abnormal access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Switching IP periodically using Tor browser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Switching IP per 5minutes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51E60-2EC8-4AD8-9FEE-D5A3ADABD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65" b="25679"/>
          <a:stretch/>
        </p:blipFill>
        <p:spPr>
          <a:xfrm>
            <a:off x="8267700" y="4302879"/>
            <a:ext cx="3452673" cy="18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detection: locating and separating tables from other elements within document pages is an important task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There still exists a major issue to be solved</a:t>
            </a:r>
          </a:p>
          <a:p>
            <a:pPr lvl="1"/>
            <a:r>
              <a:rPr kumimoji="1" lang="en-US" altLang="ko-KR" dirty="0">
                <a:solidFill>
                  <a:srgbClr val="F53636"/>
                </a:solidFill>
              </a:rPr>
              <a:t>Lack of standard dataset</a:t>
            </a:r>
          </a:p>
          <a:p>
            <a:pPr lvl="1"/>
            <a:r>
              <a:rPr kumimoji="1" lang="en-US" altLang="ko-KR" dirty="0">
                <a:solidFill>
                  <a:srgbClr val="F53636"/>
                </a:solidFill>
              </a:rPr>
              <a:t>Lack of ground-truth*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Lack of performance metrics</a:t>
            </a:r>
          </a:p>
          <a:p>
            <a:pPr marL="0" indent="0">
              <a:buNone/>
            </a:pPr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CC7FD6-CDDB-4B5E-BC84-D85ECBE8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95" y="4105542"/>
            <a:ext cx="4985520" cy="2287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215C-4DEC-4FDF-8862-EFCE966AA490}"/>
              </a:ext>
            </a:extLst>
          </p:cNvPr>
          <p:cNvSpPr txBox="1"/>
          <p:nvPr/>
        </p:nvSpPr>
        <p:spPr>
          <a:xfrm>
            <a:off x="703876" y="5940772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i="1" dirty="0">
                <a:solidFill>
                  <a:schemeClr val="accent5"/>
                </a:solidFill>
              </a:rPr>
              <a:t>*Ground-truth: answer data, labeled data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Table exist model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Change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layer configuration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Remove column detection layer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Train using Marmot dataset(1GB)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Transfer learning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F54C1-9E4A-44D9-BA4F-40A47AE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96" y="3200468"/>
            <a:ext cx="4895519" cy="3265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A4000D-5A7A-4189-916F-0B6EAB630732}"/>
              </a:ext>
            </a:extLst>
          </p:cNvPr>
          <p:cNvSpPr/>
          <p:nvPr/>
        </p:nvSpPr>
        <p:spPr>
          <a:xfrm>
            <a:off x="7458075" y="3200468"/>
            <a:ext cx="430058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DB3E1-EB07-4D53-A735-DC39791221B2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02863A-2DF3-4440-9E70-E0891D2F22DD}"/>
              </a:ext>
            </a:extLst>
          </p:cNvPr>
          <p:cNvSpPr/>
          <p:nvPr/>
        </p:nvSpPr>
        <p:spPr>
          <a:xfrm>
            <a:off x="10891888" y="3737611"/>
            <a:ext cx="866775" cy="224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28691-5E31-444F-B9BE-FE6E632D83BE}"/>
              </a:ext>
            </a:extLst>
          </p:cNvPr>
          <p:cNvSpPr txBox="1"/>
          <p:nvPr/>
        </p:nvSpPr>
        <p:spPr>
          <a:xfrm>
            <a:off x="8963336" y="5623135"/>
            <a:ext cx="259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Column detection layer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6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 issue occur during training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OOM: GTX 1650 4GB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 throttling by high temperature: 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Teslar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t4 16GB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Modle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capacity: 549MB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332651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적정온도 확인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nvidia-smi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–q | grep –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temp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Shutdown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96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Slowdown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93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성능한계 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:  85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MNIST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 훈련 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72epoch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 에서 중단됨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ED1850-1CA1-4BCA-95E5-0B9A708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31" y="3034840"/>
            <a:ext cx="5816088" cy="3505504"/>
          </a:xfrm>
          <a:prstGeom prst="rect">
            <a:avLst/>
          </a:prstGeom>
        </p:spPr>
      </p:pic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1A7B997C-03B1-45B4-8ADA-8A0CEC648050}"/>
              </a:ext>
            </a:extLst>
          </p:cNvPr>
          <p:cNvSpPr/>
          <p:nvPr/>
        </p:nvSpPr>
        <p:spPr>
          <a:xfrm>
            <a:off x="11345069" y="4000500"/>
            <a:ext cx="190975" cy="190500"/>
          </a:xfrm>
          <a:prstGeom prst="mathMultiply">
            <a:avLst>
              <a:gd name="adj1" fmla="val 201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6F40E417-72A1-4C68-A384-D3D2A888B046}"/>
              </a:ext>
            </a:extLst>
          </p:cNvPr>
          <p:cNvSpPr/>
          <p:nvPr/>
        </p:nvSpPr>
        <p:spPr>
          <a:xfrm>
            <a:off x="9040019" y="4227598"/>
            <a:ext cx="190975" cy="190500"/>
          </a:xfrm>
          <a:prstGeom prst="mathMultiply">
            <a:avLst>
              <a:gd name="adj1" fmla="val 201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20F38-6D0F-40E0-A31A-9C32CD7E57FC}"/>
              </a:ext>
            </a:extLst>
          </p:cNvPr>
          <p:cNvSpPr txBox="1"/>
          <p:nvPr/>
        </p:nvSpPr>
        <p:spPr>
          <a:xfrm>
            <a:off x="8439150" y="4479815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Throttling occur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B06E0-AF44-42B3-B558-084700B5D4AC}"/>
              </a:ext>
            </a:extLst>
          </p:cNvPr>
          <p:cNvSpPr txBox="1"/>
          <p:nvPr/>
        </p:nvSpPr>
        <p:spPr>
          <a:xfrm>
            <a:off x="10535919" y="4172038"/>
            <a:ext cx="20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Shut down</a:t>
            </a:r>
          </a:p>
          <a:p>
            <a:r>
              <a:rPr lang="en-US" altLang="ko-KR" sz="1400" b="1" i="1" dirty="0">
                <a:solidFill>
                  <a:srgbClr val="FF0000"/>
                </a:solidFill>
              </a:rPr>
              <a:t>72 epoch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3D66ED1B-FC35-4A2A-9F85-CE1D21BAA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6666" r="71328" b="72639"/>
          <a:stretch/>
        </p:blipFill>
        <p:spPr>
          <a:xfrm>
            <a:off x="7535982" y="959683"/>
            <a:ext cx="3660405" cy="16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8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발열문제 해결방안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방열판외부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쿨링팬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설치  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2314A8-3554-494F-BCEE-A0E0E3D6C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5" y="2563658"/>
            <a:ext cx="3073708" cy="269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863BD2-4CD3-454D-A782-CB3AE5F5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16" y="2563658"/>
            <a:ext cx="2683183" cy="26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8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설치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최대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 유지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1B07AF-4A5B-40C6-BFB5-85D10CC2E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449830"/>
            <a:ext cx="483108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OOM</a:t>
            </a:r>
            <a:r>
              <a:rPr kumimoji="1" lang="ko-KR" altLang="en-US" dirty="0"/>
              <a:t> </a:t>
            </a:r>
            <a:r>
              <a:rPr kumimoji="1" lang="en-US" altLang="ko-KR" dirty="0"/>
              <a:t>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Modle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capacity: 549MB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OMM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을 해결하기 위해 모델 경량화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레이어에서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재사용하는 레이어 제거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F54C1-9E4A-44D9-BA4F-40A47AE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3200468"/>
            <a:ext cx="4105465" cy="3265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A4000D-5A7A-4189-916F-0B6EAB630732}"/>
              </a:ext>
            </a:extLst>
          </p:cNvPr>
          <p:cNvSpPr/>
          <p:nvPr/>
        </p:nvSpPr>
        <p:spPr>
          <a:xfrm>
            <a:off x="8201025" y="3200468"/>
            <a:ext cx="355763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DB3E1-EB07-4D53-A735-DC39791221B2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02863A-2DF3-4440-9E70-E0891D2F22DD}"/>
              </a:ext>
            </a:extLst>
          </p:cNvPr>
          <p:cNvSpPr/>
          <p:nvPr/>
        </p:nvSpPr>
        <p:spPr>
          <a:xfrm>
            <a:off x="11087100" y="3737611"/>
            <a:ext cx="671563" cy="224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28691-5E31-444F-B9BE-FE6E632D83BE}"/>
              </a:ext>
            </a:extLst>
          </p:cNvPr>
          <p:cNvSpPr txBox="1"/>
          <p:nvPr/>
        </p:nvSpPr>
        <p:spPr>
          <a:xfrm>
            <a:off x="8620077" y="5620027"/>
            <a:ext cx="259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Remove column detection layer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4AF42C-D7D8-409F-960F-3E7F870F0D40}"/>
              </a:ext>
            </a:extLst>
          </p:cNvPr>
          <p:cNvSpPr/>
          <p:nvPr/>
        </p:nvSpPr>
        <p:spPr>
          <a:xfrm>
            <a:off x="10467717" y="4010263"/>
            <a:ext cx="519162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12AFF-87B9-4F08-AF1E-1583DCAB0DD0}"/>
              </a:ext>
            </a:extLst>
          </p:cNvPr>
          <p:cNvSpPr/>
          <p:nvPr/>
        </p:nvSpPr>
        <p:spPr>
          <a:xfrm>
            <a:off x="10460548" y="4574046"/>
            <a:ext cx="519162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5E725-1DAF-4214-85BC-5E77A0EB9F08}"/>
              </a:ext>
            </a:extLst>
          </p:cNvPr>
          <p:cNvSpPr txBox="1"/>
          <p:nvPr/>
        </p:nvSpPr>
        <p:spPr>
          <a:xfrm>
            <a:off x="8305709" y="3693754"/>
            <a:ext cx="227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Remove reuse layer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9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OOM</a:t>
            </a:r>
            <a:r>
              <a:rPr kumimoji="1" lang="ko-KR" altLang="en-US" dirty="0"/>
              <a:t> </a:t>
            </a:r>
            <a:r>
              <a:rPr kumimoji="1" lang="en-US" altLang="ko-KR" dirty="0"/>
              <a:t>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경량화한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20epoch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훈련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해결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Dataset: Marmot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Test loss : 0.3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F1 score : 0.65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2C1C7C-E626-40BB-8A0A-4BCDB1AE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12" y="3429000"/>
            <a:ext cx="3986088" cy="2989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AB7EB3-5C87-4E67-9156-0882310A7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97" y="3413534"/>
            <a:ext cx="4057125" cy="3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TableNet</a:t>
            </a:r>
            <a:r>
              <a:rPr kumimoji="1" lang="en-US" altLang="en-US" dirty="0"/>
              <a:t> table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20 epoch result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2165009-DDF7-4839-AF98-CB2BA3D94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10" y="2587452"/>
            <a:ext cx="6343650" cy="334346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2648BB-6700-4201-9A40-4A44BA76F1EC}"/>
              </a:ext>
            </a:extLst>
          </p:cNvPr>
          <p:cNvGrpSpPr/>
          <p:nvPr/>
        </p:nvGrpSpPr>
        <p:grpSpPr>
          <a:xfrm>
            <a:off x="228600" y="2568910"/>
            <a:ext cx="6343650" cy="3343460"/>
            <a:chOff x="700114" y="318991"/>
            <a:chExt cx="6343650" cy="3343460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87010B-B8CA-4EBC-853B-3436732F7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14" y="318991"/>
              <a:ext cx="6343650" cy="3343460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C60B39-4CDC-46E3-B38C-18BABEDA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71" y="1019489"/>
              <a:ext cx="1828557" cy="193361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B54EF0-4654-4B8E-8369-DDF37B5DE18C}"/>
              </a:ext>
            </a:extLst>
          </p:cNvPr>
          <p:cNvSpPr txBox="1"/>
          <p:nvPr/>
        </p:nvSpPr>
        <p:spPr>
          <a:xfrm>
            <a:off x="2628900" y="252053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1: Discard page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4FC031-D8CF-4246-9649-21978F8BB578}"/>
              </a:ext>
            </a:extLst>
          </p:cNvPr>
          <p:cNvSpPr txBox="1"/>
          <p:nvPr/>
        </p:nvSpPr>
        <p:spPr>
          <a:xfrm>
            <a:off x="7831455" y="252135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1: Table exist page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971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사전학습모델로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ResNet50V2, InceptionResNetV2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모델의 경우 추론성능이 더 높음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다른 모델을 사전학습모델로 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47FACFC-88FD-423F-9F10-0CA05A0A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3" y="3500114"/>
            <a:ext cx="4752027" cy="27051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8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보다 낮은 성능을 보임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4203C1-26F3-4BBE-B9DB-DE8B7B67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" y="2517214"/>
            <a:ext cx="4895259" cy="36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Lack of performance metrics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Most of existing paper analyze experiment results using precision &amp; recall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 table detection case, there are more than  false positive and false negative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 &amp; R are not the most appropriate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E.g. partially detected, expanded to non-table area</a:t>
            </a:r>
          </a:p>
          <a:p>
            <a:pPr lvl="1"/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67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basline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TableNet+ResNet50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TableNet+ResNet50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F1 score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 더 높음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2FF676-75CA-4539-A24B-B9603AA3C8B6}"/>
              </a:ext>
            </a:extLst>
          </p:cNvPr>
          <p:cNvGrpSpPr/>
          <p:nvPr/>
        </p:nvGrpSpPr>
        <p:grpSpPr>
          <a:xfrm>
            <a:off x="6337638" y="3812566"/>
            <a:ext cx="5869311" cy="2318333"/>
            <a:chOff x="3001198" y="2309471"/>
            <a:chExt cx="8354513" cy="32473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578385-1830-4E9C-9771-85E0F285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895" y="2309471"/>
              <a:ext cx="4329816" cy="32473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689FB7-C256-490D-8B4F-8E185EAD2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8" y="2309471"/>
              <a:ext cx="4329816" cy="32473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2F6694-423F-4FB4-A51A-D9936BE96E96}"/>
              </a:ext>
            </a:extLst>
          </p:cNvPr>
          <p:cNvGrpSpPr/>
          <p:nvPr/>
        </p:nvGrpSpPr>
        <p:grpSpPr>
          <a:xfrm>
            <a:off x="408956" y="3744043"/>
            <a:ext cx="5928682" cy="2386856"/>
            <a:chOff x="522243" y="1341002"/>
            <a:chExt cx="11147514" cy="43891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C43828-FD20-4C79-BA2E-7E079B1A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3" y="1341002"/>
              <a:ext cx="5852172" cy="43891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4A23FD-E7D9-40B7-B187-BEA2F63D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585" y="1341002"/>
              <a:ext cx="5852172" cy="43891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A051B1-4773-426E-AA23-0BBB52D8EBB8}"/>
              </a:ext>
            </a:extLst>
          </p:cNvPr>
          <p:cNvSpPr txBox="1"/>
          <p:nvPr/>
        </p:nvSpPr>
        <p:spPr>
          <a:xfrm>
            <a:off x="2299038" y="3429000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TableNet</a:t>
            </a:r>
            <a:r>
              <a:rPr lang="en-US" altLang="ko-KR" dirty="0">
                <a:solidFill>
                  <a:srgbClr val="FF0000"/>
                </a:solidFill>
              </a:rPr>
              <a:t> baseline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2A222-DC20-4C64-9E1D-DB19C9BEA1DA}"/>
              </a:ext>
            </a:extLst>
          </p:cNvPr>
          <p:cNvSpPr txBox="1"/>
          <p:nvPr/>
        </p:nvSpPr>
        <p:spPr>
          <a:xfrm>
            <a:off x="8237245" y="3382273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ResNet50+TableNet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79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basline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ResNet50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수집된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테스트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19AC3B-B0B2-4BD6-B16D-ED4323BF1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t="10450" r="8671" b="14523"/>
          <a:stretch/>
        </p:blipFill>
        <p:spPr>
          <a:xfrm>
            <a:off x="7131842" y="4199388"/>
            <a:ext cx="4164809" cy="22326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12F90A-F9D3-4414-8F2E-89A0E2C0BD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12629" r="8680" b="14028"/>
          <a:stretch/>
        </p:blipFill>
        <p:spPr>
          <a:xfrm>
            <a:off x="7213995" y="2237211"/>
            <a:ext cx="4082655" cy="2076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A175D8-C7C8-4D1E-83A6-454E88E1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3400" r="8130" b="12924"/>
          <a:stretch/>
        </p:blipFill>
        <p:spPr>
          <a:xfrm>
            <a:off x="2509459" y="2195330"/>
            <a:ext cx="4164810" cy="21602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B660DA-3581-4963-AF55-18C6B9B6B2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259" r="8633" b="13150"/>
          <a:stretch/>
        </p:blipFill>
        <p:spPr>
          <a:xfrm>
            <a:off x="2623195" y="4355545"/>
            <a:ext cx="4013492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모델을 적용한 경우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overfit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 발생하는 경향이 있음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하이퍼파라미터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수정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Regularization: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가중치가 가질 수 있는 값을 조절하여 모델의 복잡도를 낮춤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노이즈가 모델학습에 미치는 영향을 낮춰 일반화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기본값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0.002 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수정 값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0.0002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F0FB6B-5588-4FE4-BCA1-F3BD51ED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864956"/>
            <a:ext cx="4724400" cy="36007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7A6597-FBF4-4E9A-9D9D-2BB533AC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3852334"/>
            <a:ext cx="5133975" cy="228176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BD0EFD-BE49-4873-9856-70F1E5ED67FB}"/>
              </a:ext>
            </a:extLst>
          </p:cNvPr>
          <p:cNvCxnSpPr>
            <a:cxnSpLocks/>
          </p:cNvCxnSpPr>
          <p:nvPr/>
        </p:nvCxnSpPr>
        <p:spPr>
          <a:xfrm>
            <a:off x="8420100" y="3324225"/>
            <a:ext cx="0" cy="280987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92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 + VGG19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전이학습모델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ResNet50 , Table detection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레이어를 부분적으로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BD2C53-4EEE-4A04-98A4-4AE598EA99D5}"/>
              </a:ext>
            </a:extLst>
          </p:cNvPr>
          <p:cNvGrpSpPr/>
          <p:nvPr/>
        </p:nvGrpSpPr>
        <p:grpSpPr>
          <a:xfrm>
            <a:off x="6096000" y="4064187"/>
            <a:ext cx="5977291" cy="2246969"/>
            <a:chOff x="834650" y="2390775"/>
            <a:chExt cx="10522700" cy="40748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26BD7E-121C-4BC5-8D39-013DE5C3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t="7160" r="6203"/>
            <a:stretch/>
          </p:blipFill>
          <p:spPr>
            <a:xfrm>
              <a:off x="6014626" y="2390775"/>
              <a:ext cx="5342724" cy="40748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39A147-60F0-4728-B205-66951BE59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4" t="7160" r="9115"/>
            <a:stretch/>
          </p:blipFill>
          <p:spPr>
            <a:xfrm>
              <a:off x="834650" y="2390775"/>
              <a:ext cx="5052874" cy="407488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A8E867-7FCE-4F9C-909B-A3F7DD359A1A}"/>
              </a:ext>
            </a:extLst>
          </p:cNvPr>
          <p:cNvGrpSpPr/>
          <p:nvPr/>
        </p:nvGrpSpPr>
        <p:grpSpPr>
          <a:xfrm>
            <a:off x="155888" y="3924300"/>
            <a:ext cx="5928682" cy="2386856"/>
            <a:chOff x="522243" y="1341002"/>
            <a:chExt cx="11147514" cy="438912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E7EB22-D19C-4EB0-807D-2631C443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3" y="1341002"/>
              <a:ext cx="5852172" cy="438912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AC4D3F-4AC3-4BC2-9657-7A268693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585" y="1341002"/>
              <a:ext cx="5852172" cy="4389129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7DD8D6D-D52D-40E1-86E4-6FA2499D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1861"/>
              </p:ext>
            </p:extLst>
          </p:nvPr>
        </p:nvGraphicFramePr>
        <p:xfrm>
          <a:off x="923935" y="2129790"/>
          <a:ext cx="6464301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1433377886"/>
                    </a:ext>
                  </a:extLst>
                </a:gridCol>
                <a:gridCol w="2283349">
                  <a:extLst>
                    <a:ext uri="{9D8B030D-6E8A-4147-A177-3AD203B41FA5}">
                      <a16:colId xmlns:a16="http://schemas.microsoft.com/office/drawing/2014/main" val="1678394466"/>
                    </a:ext>
                  </a:extLst>
                </a:gridCol>
                <a:gridCol w="2307702">
                  <a:extLst>
                    <a:ext uri="{9D8B030D-6E8A-4147-A177-3AD203B41FA5}">
                      <a16:colId xmlns:a16="http://schemas.microsoft.com/office/drawing/2014/main" val="2549924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TableNet</a:t>
                      </a:r>
                      <a:r>
                        <a:rPr lang="en-US" altLang="ko-KR" dirty="0"/>
                        <a:t> baseline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ResNet50 + VGG19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4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loss(max)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0.14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8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 score(max)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0.81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73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49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ResNet50 + VGG19 </a:t>
            </a: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25F460-369C-447E-AD43-9DA7E5F05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13673" r="9471" b="15178"/>
          <a:stretch/>
        </p:blipFill>
        <p:spPr>
          <a:xfrm>
            <a:off x="6407447" y="4225190"/>
            <a:ext cx="4856303" cy="2240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67186D-DC41-4B06-BE5B-AFF7341FAA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t="14599" r="8670" b="14005"/>
          <a:stretch/>
        </p:blipFill>
        <p:spPr>
          <a:xfrm>
            <a:off x="6445029" y="2129961"/>
            <a:ext cx="4856303" cy="22505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E9CF9E-2111-4191-9EE8-2B6AE68910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3400" r="8130" b="12924"/>
          <a:stretch/>
        </p:blipFill>
        <p:spPr>
          <a:xfrm>
            <a:off x="2118934" y="2129961"/>
            <a:ext cx="4164810" cy="21602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BEAD6C-F249-4EFB-9524-C05B91795F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259" r="8633" b="13150"/>
          <a:stretch/>
        </p:blipFill>
        <p:spPr>
          <a:xfrm>
            <a:off x="2194593" y="4307197"/>
            <a:ext cx="4013492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8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Pseudo code forma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에서 지속적인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발생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테이블과 비슷한 객체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텍스트로 구성된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Pseudo code,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그래프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지속적으로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오탐하는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경우 발생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D291B0-52E7-40FB-B725-C5B2DF4EC0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t="13956" r="8827" b="14585"/>
          <a:stretch/>
        </p:blipFill>
        <p:spPr>
          <a:xfrm>
            <a:off x="660504" y="2995612"/>
            <a:ext cx="5651448" cy="2847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9D8B47-6407-499E-A486-6F0E04887C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t="13707" r="9085" b="14836"/>
          <a:stretch/>
        </p:blipFill>
        <p:spPr>
          <a:xfrm>
            <a:off x="6512167" y="3082937"/>
            <a:ext cx="5651448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Faster R-CNN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객체탐지 모델에서 손실보상기법을 제안하여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감소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방법은 표 영역에 대한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손실값만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계산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표 영역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+ 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배경영역을 설정하여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바운딩된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영역이 실제 표 영역과의 거리에 따른 손실보상을 계산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9696A4-B885-4629-816C-C4A114CB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35" y="2640014"/>
            <a:ext cx="4944584" cy="3327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6A7FD-A6AC-4147-A2A2-703DC7C7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57" y="3011498"/>
            <a:ext cx="5720755" cy="23627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FD875-F70C-424A-81B7-AB516BB05AEA}"/>
              </a:ext>
            </a:extLst>
          </p:cNvPr>
          <p:cNvSpPr/>
          <p:nvPr/>
        </p:nvSpPr>
        <p:spPr>
          <a:xfrm>
            <a:off x="1975772" y="3690119"/>
            <a:ext cx="802256" cy="819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894C7-1E04-4D22-828F-A891D3C8A682}"/>
              </a:ext>
            </a:extLst>
          </p:cNvPr>
          <p:cNvSpPr txBox="1"/>
          <p:nvPr/>
        </p:nvSpPr>
        <p:spPr>
          <a:xfrm>
            <a:off x="2734895" y="4299304"/>
            <a:ext cx="1992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특징추출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9AE697-68A8-4137-8DDD-21D9D4545AE3}"/>
              </a:ext>
            </a:extLst>
          </p:cNvPr>
          <p:cNvSpPr/>
          <p:nvPr/>
        </p:nvSpPr>
        <p:spPr>
          <a:xfrm>
            <a:off x="2986669" y="3064345"/>
            <a:ext cx="802256" cy="819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65D3B-932A-4969-9CB8-7A67B4991C6E}"/>
              </a:ext>
            </a:extLst>
          </p:cNvPr>
          <p:cNvSpPr txBox="1"/>
          <p:nvPr/>
        </p:nvSpPr>
        <p:spPr>
          <a:xfrm>
            <a:off x="3788925" y="3064345"/>
            <a:ext cx="1992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테이블 좌표 추론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30182-96DD-4EAE-BAF2-77AF0D338CD9}"/>
              </a:ext>
            </a:extLst>
          </p:cNvPr>
          <p:cNvSpPr txBox="1"/>
          <p:nvPr/>
        </p:nvSpPr>
        <p:spPr>
          <a:xfrm>
            <a:off x="3973583" y="3627175"/>
            <a:ext cx="2269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테이블 추론 영역만 벡터 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FE740A-A96A-447D-9F5E-D4AAB76DF453}"/>
              </a:ext>
            </a:extLst>
          </p:cNvPr>
          <p:cNvSpPr/>
          <p:nvPr/>
        </p:nvSpPr>
        <p:spPr>
          <a:xfrm>
            <a:off x="3920860" y="3861728"/>
            <a:ext cx="302413" cy="524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1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Faster R-CNN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객체탐지 모델에서 손실보상기법을 제안하여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감소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B1F46-BB72-46EE-9A4F-30FFCDD3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3" y="1726565"/>
            <a:ext cx="5773469" cy="4204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4B68A-9DDD-4940-A273-9FD12E64F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13" y="3783027"/>
            <a:ext cx="35437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9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모델에 제안 손실기법 적용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정확도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F1 score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상승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88C307-F6BA-42A2-8E19-FBD2D7E0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2" y="2314639"/>
            <a:ext cx="365811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한계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격자로 구성된 그림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그래프에서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오탐발생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EE076-185F-4548-A0FD-31663988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1" y="2494546"/>
            <a:ext cx="4802038" cy="3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Process of generate </a:t>
            </a:r>
            <a:r>
              <a:rPr kumimoji="1" lang="en-US" altLang="ko-KR" dirty="0" err="1"/>
              <a:t>TableNet</a:t>
            </a:r>
            <a:r>
              <a:rPr kumimoji="1" lang="en-US" altLang="ko-KR" dirty="0"/>
              <a:t> 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05222-D433-43ED-A436-3AB9617F1171}"/>
              </a:ext>
            </a:extLst>
          </p:cNvPr>
          <p:cNvSpPr txBox="1"/>
          <p:nvPr/>
        </p:nvSpPr>
        <p:spPr>
          <a:xfrm>
            <a:off x="649508" y="3084280"/>
            <a:ext cx="4203025" cy="29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Raw data(scanned jpg, gif, pdf, etc.)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D42E6-124D-4FD9-9F9A-7032B682BCAE}"/>
              </a:ext>
            </a:extLst>
          </p:cNvPr>
          <p:cNvSpPr txBox="1"/>
          <p:nvPr/>
        </p:nvSpPr>
        <p:spPr>
          <a:xfrm>
            <a:off x="4398279" y="3087243"/>
            <a:ext cx="4203025" cy="29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Bounding table(manually)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5E6EA5-A814-4C8A-BB0D-BB92DC1B3BB9}"/>
              </a:ext>
            </a:extLst>
          </p:cNvPr>
          <p:cNvSpPr txBox="1"/>
          <p:nvPr/>
        </p:nvSpPr>
        <p:spPr>
          <a:xfrm>
            <a:off x="7630387" y="3176637"/>
            <a:ext cx="4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Extract(or write manually) XML from jpg</a:t>
            </a:r>
          </a:p>
          <a:p>
            <a:r>
              <a:rPr lang="en-US" altLang="ko-KR" sz="1400" b="1" dirty="0"/>
              <a:t>(following </a:t>
            </a:r>
            <a:r>
              <a:rPr lang="en-US" altLang="ko-KR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ko-KR" sz="1400" b="1" i="0" dirty="0">
                <a:solidFill>
                  <a:srgbClr val="292929"/>
                </a:solidFill>
                <a:effectLst/>
                <a:latin typeface="charter"/>
              </a:rPr>
              <a:t>Pascal VOC format</a:t>
            </a:r>
            <a:r>
              <a:rPr lang="en-US" altLang="ko-KR" sz="1400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AF846-5E6E-4349-A950-F8A4024D4D0E}"/>
              </a:ext>
            </a:extLst>
          </p:cNvPr>
          <p:cNvSpPr txBox="1"/>
          <p:nvPr/>
        </p:nvSpPr>
        <p:spPr>
          <a:xfrm>
            <a:off x="400440" y="3395640"/>
            <a:ext cx="3902918" cy="446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appropriate pdf file from in-house data(now)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Convert .pdf </a:t>
            </a:r>
            <a:r>
              <a:rPr lang="ko-KR" altLang="en-US" sz="1200" b="1" dirty="0">
                <a:solidFill>
                  <a:srgbClr val="FF0000"/>
                </a:solidFill>
              </a:rPr>
              <a:t>→</a:t>
            </a:r>
            <a:r>
              <a:rPr lang="en-US" altLang="ko-KR" sz="1200" b="1" dirty="0">
                <a:solidFill>
                  <a:srgbClr val="FF0000"/>
                </a:solidFill>
              </a:rPr>
              <a:t> .bmp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7B34B2-08D9-494C-BF0F-B7CA88A0DFC0}"/>
              </a:ext>
            </a:extLst>
          </p:cNvPr>
          <p:cNvSpPr txBox="1"/>
          <p:nvPr/>
        </p:nvSpPr>
        <p:spPr>
          <a:xfrm>
            <a:off x="7720809" y="3621348"/>
            <a:ext cx="3940318" cy="26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Table coordinate, column coordinate info is included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771F50A-EE6D-4F11-859D-0605869A9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50"/>
          <a:stretch/>
        </p:blipFill>
        <p:spPr>
          <a:xfrm>
            <a:off x="7359425" y="981879"/>
            <a:ext cx="3325509" cy="21742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08801C-C707-423D-99C4-BF53C4443497}"/>
              </a:ext>
            </a:extLst>
          </p:cNvPr>
          <p:cNvSpPr txBox="1"/>
          <p:nvPr/>
        </p:nvSpPr>
        <p:spPr>
          <a:xfrm>
            <a:off x="4393780" y="3382259"/>
            <a:ext cx="2037804" cy="446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Get table coordinate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How? pdf file structure?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140A01A-DD7E-4FD8-B6CF-6237EE69BF51}"/>
              </a:ext>
            </a:extLst>
          </p:cNvPr>
          <p:cNvSpPr/>
          <p:nvPr/>
        </p:nvSpPr>
        <p:spPr>
          <a:xfrm>
            <a:off x="3437467" y="1953272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B381F74-3DE7-4E24-9083-9D0845207407}"/>
              </a:ext>
            </a:extLst>
          </p:cNvPr>
          <p:cNvSpPr/>
          <p:nvPr/>
        </p:nvSpPr>
        <p:spPr>
          <a:xfrm>
            <a:off x="6445814" y="1953272"/>
            <a:ext cx="865891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02FA0A8C-314D-4FC5-A432-D1692838F50A}"/>
              </a:ext>
            </a:extLst>
          </p:cNvPr>
          <p:cNvSpPr/>
          <p:nvPr/>
        </p:nvSpPr>
        <p:spPr>
          <a:xfrm rot="5400000">
            <a:off x="9669162" y="3433530"/>
            <a:ext cx="3705507" cy="791394"/>
          </a:xfrm>
          <a:prstGeom prst="uturnArrow">
            <a:avLst>
              <a:gd name="adj1" fmla="val 17511"/>
              <a:gd name="adj2" fmla="val 21790"/>
              <a:gd name="adj3" fmla="val 25000"/>
              <a:gd name="adj4" fmla="val 559"/>
              <a:gd name="adj5" fmla="val 76070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7EE948-76BF-4123-90ED-43E161333610}"/>
                  </a:ext>
                </a:extLst>
              </p:cNvPr>
              <p:cNvSpPr txBox="1"/>
              <p:nvPr/>
            </p:nvSpPr>
            <p:spPr>
              <a:xfrm>
                <a:off x="8071043" y="4708662"/>
                <a:ext cx="2729281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 err="1">
                    <a:latin typeface="Consolas" panose="020B0609020204030204" pitchFamily="49" charset="0"/>
                  </a:rPr>
                  <a:t>table_cord</a:t>
                </a:r>
                <a:r>
                  <a:rPr lang="en-US" altLang="ko-KR" sz="1100" b="1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:endParaRPr lang="en-US" altLang="ko-KR" sz="1100" b="1" i="1" dirty="0">
                  <a:latin typeface="Consolas" panose="020B0609020204030204" pitchFamily="49" charset="0"/>
                </a:endParaRPr>
              </a:p>
              <a:p>
                <a:r>
                  <a:rPr lang="en-US" altLang="ko-KR" sz="1100" b="1" i="1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get_col_bbox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(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table_cord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):</a:t>
                </a:r>
              </a:p>
              <a:p>
                <a:r>
                  <a:rPr lang="en-US" altLang="ko-KR" sz="1100" b="1" i="1" dirty="0">
                    <a:latin typeface="Consolas" panose="020B0609020204030204" pitchFamily="49" charset="0"/>
                  </a:rPr>
                  <a:t>   …</a:t>
                </a:r>
              </a:p>
              <a:p>
                <a:r>
                  <a:rPr lang="en-US" altLang="ko-KR" sz="1100" b="1" i="1" dirty="0">
                    <a:latin typeface="Consolas" panose="020B0609020204030204" pitchFamily="49" charset="0"/>
                  </a:rPr>
                  <a:t>   return 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column_cord</a:t>
                </a:r>
                <a:endParaRPr lang="en-US" altLang="ko-KR" sz="1100" b="1" i="1" dirty="0">
                  <a:latin typeface="Consolas" panose="020B0609020204030204" pitchFamily="49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7EE948-76BF-4123-90ED-43E161333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043" y="4708662"/>
                <a:ext cx="2729281" cy="1261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C8786A8-4245-43D0-A721-365185F06135}"/>
              </a:ext>
            </a:extLst>
          </p:cNvPr>
          <p:cNvSpPr txBox="1"/>
          <p:nvPr/>
        </p:nvSpPr>
        <p:spPr>
          <a:xfrm>
            <a:off x="7295843" y="5764218"/>
            <a:ext cx="70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Get column coordinates  from table coordinates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E4798C-7D24-4FB7-95A8-3C92719C9816}"/>
              </a:ext>
            </a:extLst>
          </p:cNvPr>
          <p:cNvSpPr txBox="1"/>
          <p:nvPr/>
        </p:nvSpPr>
        <p:spPr>
          <a:xfrm>
            <a:off x="4797455" y="6052783"/>
            <a:ext cx="70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Column masking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D26E26-A8B7-4215-8354-B2D56C48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66" y="899050"/>
            <a:ext cx="1468369" cy="21548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9F53DC-DF4A-4F24-8510-EB496F96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805" y="863021"/>
            <a:ext cx="1468369" cy="21548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058EB0F-868E-4B77-99FE-A1506F2CF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804" y="3828858"/>
            <a:ext cx="1468369" cy="21548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91EF6-DC28-4CB7-B391-7F64A4E8E9BA}"/>
              </a:ext>
            </a:extLst>
          </p:cNvPr>
          <p:cNvSpPr/>
          <p:nvPr/>
        </p:nvSpPr>
        <p:spPr>
          <a:xfrm>
            <a:off x="4852533" y="3865381"/>
            <a:ext cx="702877" cy="2118323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32DD80-3BFD-4482-A714-609981F53A63}"/>
              </a:ext>
            </a:extLst>
          </p:cNvPr>
          <p:cNvSpPr/>
          <p:nvPr/>
        </p:nvSpPr>
        <p:spPr>
          <a:xfrm>
            <a:off x="5545462" y="3865380"/>
            <a:ext cx="734185" cy="129002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93A5E2-1EEE-4AF6-A379-9AD2F98FD043}"/>
              </a:ext>
            </a:extLst>
          </p:cNvPr>
          <p:cNvSpPr/>
          <p:nvPr/>
        </p:nvSpPr>
        <p:spPr>
          <a:xfrm>
            <a:off x="5547844" y="5431549"/>
            <a:ext cx="73418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F72C32-FAB6-420D-9254-A9F70AE42646}"/>
              </a:ext>
            </a:extLst>
          </p:cNvPr>
          <p:cNvSpPr/>
          <p:nvPr/>
        </p:nvSpPr>
        <p:spPr>
          <a:xfrm>
            <a:off x="6178359" y="5086393"/>
            <a:ext cx="10049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2D1ACE-6A38-4707-999A-194007E2FDD4}"/>
              </a:ext>
            </a:extLst>
          </p:cNvPr>
          <p:cNvSpPr/>
          <p:nvPr/>
        </p:nvSpPr>
        <p:spPr>
          <a:xfrm>
            <a:off x="5554988" y="5114353"/>
            <a:ext cx="12667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A9BB1A-BE8D-4FCD-A894-E8F0A55A4B6A}"/>
              </a:ext>
            </a:extLst>
          </p:cNvPr>
          <p:cNvSpPr/>
          <p:nvPr/>
        </p:nvSpPr>
        <p:spPr>
          <a:xfrm>
            <a:off x="5679480" y="4966664"/>
            <a:ext cx="51962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035B3B-7C5D-474B-BD17-1F3E6E88D35F}"/>
              </a:ext>
            </a:extLst>
          </p:cNvPr>
          <p:cNvSpPr/>
          <p:nvPr/>
        </p:nvSpPr>
        <p:spPr>
          <a:xfrm>
            <a:off x="5790983" y="5197627"/>
            <a:ext cx="6460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070163-EDCD-4B5F-82B7-C6A9E7B84CC5}"/>
              </a:ext>
            </a:extLst>
          </p:cNvPr>
          <p:cNvSpPr/>
          <p:nvPr/>
        </p:nvSpPr>
        <p:spPr>
          <a:xfrm>
            <a:off x="5931485" y="5237642"/>
            <a:ext cx="4571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5EA47-425B-4CB1-8A07-2A6C5761ACC3}"/>
              </a:ext>
            </a:extLst>
          </p:cNvPr>
          <p:cNvSpPr/>
          <p:nvPr/>
        </p:nvSpPr>
        <p:spPr>
          <a:xfrm>
            <a:off x="6038851" y="5171231"/>
            <a:ext cx="4571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491819A1-DF6E-453E-A86E-890F533E8C45}"/>
              </a:ext>
            </a:extLst>
          </p:cNvPr>
          <p:cNvSpPr/>
          <p:nvPr/>
        </p:nvSpPr>
        <p:spPr>
          <a:xfrm rot="10800000">
            <a:off x="3842071" y="4862962"/>
            <a:ext cx="865891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308FB1-3841-4D46-A89D-D57C3DA80B05}"/>
              </a:ext>
            </a:extLst>
          </p:cNvPr>
          <p:cNvSpPr txBox="1"/>
          <p:nvPr/>
        </p:nvSpPr>
        <p:spPr>
          <a:xfrm>
            <a:off x="895951" y="5750990"/>
            <a:ext cx="3446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Save masked_img.bmp(or convert to .csv) </a:t>
            </a:r>
          </a:p>
          <a:p>
            <a:r>
              <a:rPr lang="en-US" altLang="ko-KR" sz="1400" b="1" dirty="0"/>
              <a:t>to storage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E2408C6-3F64-4690-BC4D-C9C6DAFB3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78" y="4370569"/>
            <a:ext cx="696361" cy="102191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F9256F5-9A87-43D3-83CD-DCA225B62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598" y="4369615"/>
            <a:ext cx="696361" cy="10228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AFDCCD7-913C-4DFE-BE63-405DAFB399F2}"/>
              </a:ext>
            </a:extLst>
          </p:cNvPr>
          <p:cNvSpPr txBox="1"/>
          <p:nvPr/>
        </p:nvSpPr>
        <p:spPr>
          <a:xfrm>
            <a:off x="889153" y="5437015"/>
            <a:ext cx="420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Train_data</a:t>
            </a:r>
            <a:r>
              <a:rPr lang="en-US" altLang="ko-KR" sz="1400" b="1" dirty="0"/>
              <a:t>   :    Label data(table, column masking)</a:t>
            </a:r>
            <a:endParaRPr lang="ko-KR" altLang="en-US" sz="1400" b="1" dirty="0"/>
          </a:p>
        </p:txBody>
      </p:sp>
      <p:pic>
        <p:nvPicPr>
          <p:cNvPr id="70" name="그래픽 69" descr="디스크 단색으로 채워진">
            <a:extLst>
              <a:ext uri="{FF2B5EF4-FFF2-40B4-BE49-F238E27FC236}">
                <a16:creationId xmlns:a16="http://schemas.microsoft.com/office/drawing/2014/main" id="{5BAF3B04-484B-4208-9C83-1E9D22E31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600" y="4492861"/>
            <a:ext cx="914400" cy="9144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A390AB-8AFF-47FA-9310-224C9AE89C42}"/>
              </a:ext>
            </a:extLst>
          </p:cNvPr>
          <p:cNvSpPr/>
          <p:nvPr/>
        </p:nvSpPr>
        <p:spPr>
          <a:xfrm>
            <a:off x="5579898" y="2214476"/>
            <a:ext cx="699749" cy="261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121EB5-54DD-4B62-A90B-9D9440BB30AE}"/>
              </a:ext>
            </a:extLst>
          </p:cNvPr>
          <p:cNvSpPr/>
          <p:nvPr/>
        </p:nvSpPr>
        <p:spPr>
          <a:xfrm>
            <a:off x="400440" y="864701"/>
            <a:ext cx="6452593" cy="2965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202A3E-4418-40B4-9281-90C6A5A22A3B}"/>
              </a:ext>
            </a:extLst>
          </p:cNvPr>
          <p:cNvSpPr txBox="1"/>
          <p:nvPr/>
        </p:nvSpPr>
        <p:spPr>
          <a:xfrm>
            <a:off x="2751020" y="2195801"/>
            <a:ext cx="26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53636"/>
                </a:solidFill>
              </a:rPr>
              <a:t>Human touch required</a:t>
            </a:r>
            <a:endParaRPr lang="ko-KR" altLang="en-US" b="1" i="1" dirty="0">
              <a:solidFill>
                <a:srgbClr val="F53636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6356106-41CE-4FE5-BE06-7746CF09ABDD}"/>
              </a:ext>
            </a:extLst>
          </p:cNvPr>
          <p:cNvGrpSpPr/>
          <p:nvPr/>
        </p:nvGrpSpPr>
        <p:grpSpPr>
          <a:xfrm>
            <a:off x="2155906" y="4383569"/>
            <a:ext cx="658453" cy="1006861"/>
            <a:chOff x="5004933" y="4017780"/>
            <a:chExt cx="1429496" cy="211832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1AFF347-8578-4240-A4BD-10478DD10C3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5A9A72B-373E-4A3A-B5EE-11F53A178D5B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DA625CD-42E0-4031-B2AF-B7D8ED6BA534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780E35B-6ABF-4C6B-96C7-AED8CDFCDB6D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5234B83-10D1-4C6B-A4CD-0D2554DDBC9A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FC6C7BD-70E2-438B-A57F-52CE416B4126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9F435C21-4F5F-43A7-B450-4CD2F2C4CBBD}"/>
              </a:ext>
            </a:extLst>
          </p:cNvPr>
          <p:cNvSpPr/>
          <p:nvPr/>
        </p:nvSpPr>
        <p:spPr>
          <a:xfrm rot="10800000">
            <a:off x="766781" y="4850261"/>
            <a:ext cx="363739" cy="21279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0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동향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 R-CNN</a:t>
            </a:r>
            <a:r>
              <a:rPr kumimoji="1"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1400" b="1" i="1" dirty="0" err="1">
                <a:solidFill>
                  <a:schemeClr val="bg2">
                    <a:lumMod val="10000"/>
                  </a:schemeClr>
                </a:solidFill>
              </a:rPr>
              <a:t>Girshick</a:t>
            </a:r>
            <a:r>
              <a:rPr kumimoji="1"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 et al., ICCV, 2015)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논문 발표 이후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Deep learning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기법을 사용한 연구 증가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최신 객체탐지 모델</a:t>
            </a:r>
            <a:r>
              <a:rPr kumimoji="1" lang="en-US" altLang="ko-KR" sz="1800" b="1" i="1" dirty="0">
                <a:solidFill>
                  <a:schemeClr val="bg2">
                    <a:lumMod val="10000"/>
                  </a:schemeClr>
                </a:solidFill>
              </a:rPr>
              <a:t>(Fast R-CNN, Faster R-CNN, SSD, YOLOv.2~5, Etc.)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도입한 연구가 활발 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A7531B8-F648-4858-A69C-FB132E272A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161944"/>
              </p:ext>
            </p:extLst>
          </p:nvPr>
        </p:nvGraphicFramePr>
        <p:xfrm>
          <a:off x="7034212" y="3511911"/>
          <a:ext cx="4929188" cy="2757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529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ICDAR(International Conference on Document Analysis and Recognition)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문서분석 및 인식 국제 학술회의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OCR,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문서분석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 인식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영상기반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scene text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인식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각 분야에 대해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long-term, short-term competition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분야별 데이터셋 제공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26D69-59E3-4189-88E5-710C398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20" y="2557593"/>
            <a:ext cx="4690680" cy="3711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F5E8E-0A5C-426B-A8D7-B3882D2DB8E5}"/>
              </a:ext>
            </a:extLst>
          </p:cNvPr>
          <p:cNvSpPr txBox="1"/>
          <p:nvPr/>
        </p:nvSpPr>
        <p:spPr>
          <a:xfrm>
            <a:off x="7501320" y="6206491"/>
            <a:ext cx="346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https://icdar2021.org/program-2/competitions/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3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ICDAR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에서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table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recognition competition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개최 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2013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https://www.tamirhassan.com/html/competition.html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59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(6.3MB)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pdf,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테이블 내용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.csv,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객체정보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.xml </a:t>
            </a: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 2017-page object detection 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https://u-pat.org/ICDAR2017/program_competitions.php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현재 접속불가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Beijing University's Content Protection and Document Processing Lab, has also deleted (or possibly restricted its access to China)</a:t>
            </a: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 2019-competition on table detection and recognition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https://github.com/cndplab-founder/ICDAR2019_cTDaR/tree/master/training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수기로 작성된 테이블 사진 데이터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1200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(5.82GB)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jpg,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테이블 위치정보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.xml</a:t>
            </a:r>
          </a:p>
        </p:txBody>
      </p:sp>
    </p:spTree>
    <p:extLst>
      <p:ext uri="{BB962C8B-B14F-4D97-AF65-F5344CB8AC3E}">
        <p14:creationId xmlns:p14="http://schemas.microsoft.com/office/powerpoint/2010/main" val="3013628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GO-IIIT-5K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https://cvit.iiit.ac.in/research/projects/cvit-projects/the-iiit-5k-word-dataset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5195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(1GB)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jpg,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 위치정보 포함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.xml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TableBank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https://doc-analysis.github.io/tablebank-page/index.html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417000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latex+word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jpg,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MS COCO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포맷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annotation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COCO API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사용하여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관리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784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PubLayNet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https://developer.ibm.com/exchanges/data/all/publaynet/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96GB jpg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 데이터셋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xml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형식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annotation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존재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51929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논문제목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딥 러닝을 활용한 문서 내 표 탐지 알고리즘 정확도 개선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은 사전학습 모델을 사용한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FCN(Fully convolutional networks)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구조를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VGG19*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를 사전학습모델로 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1E115-017B-41F0-B905-7B5CD0FA4C27}"/>
              </a:ext>
            </a:extLst>
          </p:cNvPr>
          <p:cNvSpPr txBox="1"/>
          <p:nvPr/>
        </p:nvSpPr>
        <p:spPr>
          <a:xfrm>
            <a:off x="388190" y="6173269"/>
            <a:ext cx="1017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i="1" dirty="0">
                <a:solidFill>
                  <a:schemeClr val="accent5"/>
                </a:solidFill>
                <a:effectLst/>
                <a:latin typeface="NexusSans"/>
              </a:rPr>
              <a:t>* K. </a:t>
            </a:r>
            <a:r>
              <a:rPr lang="en-US" altLang="ko-KR" sz="1400" i="1" dirty="0" err="1">
                <a:solidFill>
                  <a:schemeClr val="accent5"/>
                </a:solidFill>
                <a:effectLst/>
                <a:latin typeface="NexusSans"/>
              </a:rPr>
              <a:t>Simonyan</a:t>
            </a:r>
            <a:r>
              <a:rPr lang="en-US" altLang="ko-KR" sz="1400" i="1" dirty="0">
                <a:solidFill>
                  <a:schemeClr val="accent5"/>
                </a:solidFill>
                <a:effectLst/>
                <a:latin typeface="NexusSans"/>
              </a:rPr>
              <a:t> and A. Zisserman, 3rd Int. Conf. Learn. Represent. ICLR 2015 - Conf. Track Proc (2015), pp. 1-14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89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</a:t>
            </a: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합성곱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신경망 모델에서 학습을 위한 행렬 벡터계산을 수행하는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layer: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입력값과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출력값을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연결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 훈련 시 가중치 학습이 수행되는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convolution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 대체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Pooling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convolution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연산 후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행렬값에서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최댓값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(max pooling),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평균값을 추출하는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내부 가중치 존재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1929C78-58D1-4CAB-BF9C-72485691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76" y="3753017"/>
            <a:ext cx="5251239" cy="271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0CE18-5368-4C9C-BB7A-EFDC1D2CB407}"/>
              </a:ext>
            </a:extLst>
          </p:cNvPr>
          <p:cNvSpPr txBox="1"/>
          <p:nvPr/>
        </p:nvSpPr>
        <p:spPr>
          <a:xfrm>
            <a:off x="7151299" y="6204047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FCN vs pretrain, https://wikidocs.net/147359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92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VGG19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 추론 값과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pooling layer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를 재사용하여 테이블 위치와 컬럼 탐지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0CE18-5368-4C9C-BB7A-EFDC1D2CB407}"/>
              </a:ext>
            </a:extLst>
          </p:cNvPr>
          <p:cNvSpPr txBox="1"/>
          <p:nvPr/>
        </p:nvSpPr>
        <p:spPr>
          <a:xfrm>
            <a:off x="7151299" y="6204047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FCN vs pretrain, https://wikidocs.net/147359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DB451B-60B3-4769-8343-E2BC8AF9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96" y="3200468"/>
            <a:ext cx="4895519" cy="3265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B634B-F266-4C3A-B81B-83DC2DFDEE27}"/>
              </a:ext>
            </a:extLst>
          </p:cNvPr>
          <p:cNvSpPr/>
          <p:nvPr/>
        </p:nvSpPr>
        <p:spPr>
          <a:xfrm>
            <a:off x="7458075" y="3200468"/>
            <a:ext cx="430058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A52C1-88B7-4CD6-8E83-51A08117F10B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4F8A96-1AA4-47CF-8CEA-2DA20023AF22}"/>
              </a:ext>
            </a:extLst>
          </p:cNvPr>
          <p:cNvSpPr/>
          <p:nvPr/>
        </p:nvSpPr>
        <p:spPr>
          <a:xfrm>
            <a:off x="10234824" y="4002834"/>
            <a:ext cx="473705" cy="1054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1B9576-22AC-4850-B25A-595799ABE89F}"/>
              </a:ext>
            </a:extLst>
          </p:cNvPr>
          <p:cNvSpPr/>
          <p:nvPr/>
        </p:nvSpPr>
        <p:spPr>
          <a:xfrm>
            <a:off x="11050530" y="4176534"/>
            <a:ext cx="473705" cy="1054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99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Design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(2014)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이후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더 높은 정확도를 달성한 모델이 발표됨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파라미터 수↓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빠른 훈련속도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더 높은 정확도를 가진 모델이 존재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ResNet50V2(2015)</a:t>
            </a:r>
          </a:p>
          <a:p>
            <a:pPr lvl="1"/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(2017)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ResNet50V2,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모델을 사전학습모델로 사용하여 정확도 개선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788E49-7AAE-4121-AD08-BFB7F140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3" y="3760556"/>
            <a:ext cx="4752027" cy="270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12A893-BA54-45E1-BE07-90393D6CA282}"/>
              </a:ext>
            </a:extLst>
          </p:cNvPr>
          <p:cNvSpPr txBox="1"/>
          <p:nvPr/>
        </p:nvSpPr>
        <p:spPr>
          <a:xfrm>
            <a:off x="3598031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331C75-0A9D-444B-AC4D-9AAD228F2FE2}"/>
              </a:ext>
            </a:extLst>
          </p:cNvPr>
          <p:cNvSpPr/>
          <p:nvPr/>
        </p:nvSpPr>
        <p:spPr>
          <a:xfrm>
            <a:off x="7408663" y="4264444"/>
            <a:ext cx="2830592" cy="965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Design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구조에서 사전학습 모델을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또는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모델로 변경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detection, column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부분은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pooling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1A4684-8468-45C1-9AB6-85404561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881" y="3114204"/>
            <a:ext cx="4895519" cy="3265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3A1185-7CF2-4B91-BE04-ED6488EE9F91}"/>
              </a:ext>
            </a:extLst>
          </p:cNvPr>
          <p:cNvSpPr/>
          <p:nvPr/>
        </p:nvSpPr>
        <p:spPr>
          <a:xfrm>
            <a:off x="7216536" y="3114204"/>
            <a:ext cx="430058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C3940-34A6-4A0F-9F13-5FA9ABF706DA}"/>
              </a:ext>
            </a:extLst>
          </p:cNvPr>
          <p:cNvSpPr txBox="1"/>
          <p:nvPr/>
        </p:nvSpPr>
        <p:spPr>
          <a:xfrm>
            <a:off x="6160669" y="298296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>
                <a:solidFill>
                  <a:srgbClr val="0000FF"/>
                </a:solidFill>
              </a:rPr>
              <a:t>Xception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75252-A7BC-4693-8584-8385A575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6" t="2355" r="43863" b="84831"/>
          <a:stretch/>
        </p:blipFill>
        <p:spPr>
          <a:xfrm>
            <a:off x="8864333" y="3607639"/>
            <a:ext cx="931653" cy="4183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78BA6-DDDE-40C3-8AEC-783AA9E8B993}"/>
              </a:ext>
            </a:extLst>
          </p:cNvPr>
          <p:cNvSpPr/>
          <p:nvPr/>
        </p:nvSpPr>
        <p:spPr>
          <a:xfrm>
            <a:off x="8838453" y="3607639"/>
            <a:ext cx="957533" cy="476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E9289-A11D-4413-86C8-DC5DD2FEA7B6}"/>
              </a:ext>
            </a:extLst>
          </p:cNvPr>
          <p:cNvSpPr txBox="1"/>
          <p:nvPr/>
        </p:nvSpPr>
        <p:spPr>
          <a:xfrm>
            <a:off x="8000253" y="35537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VGG19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5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Get table coordinate from pdf internal structure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3FEA9-9313-45B5-BF0E-B6329498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26" y="2328333"/>
            <a:ext cx="3648190" cy="357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9FC90-8B8A-4A8D-AFF9-EBDEC73CB341}"/>
              </a:ext>
            </a:extLst>
          </p:cNvPr>
          <p:cNvSpPr txBox="1"/>
          <p:nvPr/>
        </p:nvSpPr>
        <p:spPr>
          <a:xfrm>
            <a:off x="7261015" y="5902373"/>
            <a:ext cx="504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Zhou Xin, </a:t>
            </a:r>
            <a:r>
              <a:rPr lang="en-US" altLang="ko-KR" sz="1100" dirty="0" err="1">
                <a:solidFill>
                  <a:schemeClr val="accent5"/>
                </a:solidFill>
              </a:rPr>
              <a:t>Expdf</a:t>
            </a:r>
            <a:r>
              <a:rPr lang="en-US" altLang="ko-KR" sz="1100" dirty="0">
                <a:solidFill>
                  <a:schemeClr val="accent5"/>
                </a:solidFill>
              </a:rPr>
              <a:t>: Exploits Detection System Based on Machine-Learning, 2019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is standardized at ISO 32000 open format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Header have pdf signature, pdf version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Body have document object</a:t>
            </a:r>
          </a:p>
          <a:p>
            <a:pPr lvl="1"/>
            <a:r>
              <a:rPr kumimoji="1" lang="en-US" altLang="ko-KR" b="1" dirty="0">
                <a:solidFill>
                  <a:schemeClr val="bg2">
                    <a:lumMod val="10000"/>
                  </a:schemeClr>
                </a:solidFill>
              </a:rPr>
              <a:t>Object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main data, font, page number, image, etc.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Xref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table have global reference table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03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VGG19(baseline) vs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Dataset: marmot(1.7GB)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705807" y="1649099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8602373" y="1649099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Xception+VGG19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EA71E-B5A8-494E-8ABD-9B1E3D5B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09" y="2048032"/>
            <a:ext cx="7700463" cy="4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 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999105" y="1713356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8723143" y="1738900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ResNet50+VGG19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71E4B0-E8E0-41E8-9EAB-DD2EA64E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67" y="2232574"/>
            <a:ext cx="7705614" cy="38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8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1223" y="-416690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999105" y="1713356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7675393" y="1713356"/>
            <a:ext cx="451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ResNet50+VGG19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파라미터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165F1-3872-4B71-9B9A-5625B592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50" y="2082688"/>
            <a:ext cx="7465797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0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1223" y="-416690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Validation loss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비교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6784330-8CAA-445A-B7E4-4BE1280797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556004"/>
              </p:ext>
            </p:extLst>
          </p:nvPr>
        </p:nvGraphicFramePr>
        <p:xfrm>
          <a:off x="642865" y="2288916"/>
          <a:ext cx="5956343" cy="2676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194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Get table coordinate from pdf internal structure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Body section have element’s position info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But object definition is different from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MDPI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include coordination info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IEEE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coordination info doesn’t exist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Hard to figure out table object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5B3EC5-B5D7-4993-ABDD-96FD1DD5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6" y="5139661"/>
            <a:ext cx="6282114" cy="341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AFF70A-1EBB-48FF-8CF4-6838C8CE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98" y="872637"/>
            <a:ext cx="3813002" cy="53967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73F88-9299-4BAC-8FB0-91B1639CD62D}"/>
              </a:ext>
            </a:extLst>
          </p:cNvPr>
          <p:cNvSpPr/>
          <p:nvPr/>
        </p:nvSpPr>
        <p:spPr>
          <a:xfrm>
            <a:off x="2201333" y="5098228"/>
            <a:ext cx="2573866" cy="193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0424B-1041-4BE8-872D-44AB8DB0BDEF}"/>
              </a:ext>
            </a:extLst>
          </p:cNvPr>
          <p:cNvSpPr/>
          <p:nvPr/>
        </p:nvSpPr>
        <p:spPr>
          <a:xfrm>
            <a:off x="883612" y="5270535"/>
            <a:ext cx="1698721" cy="193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E3D512-02CA-4E16-A3BB-FEFCEC481D4C}"/>
              </a:ext>
            </a:extLst>
          </p:cNvPr>
          <p:cNvCxnSpPr>
            <a:cxnSpLocks/>
          </p:cNvCxnSpPr>
          <p:nvPr/>
        </p:nvCxnSpPr>
        <p:spPr>
          <a:xfrm flipV="1">
            <a:off x="4775199" y="5139661"/>
            <a:ext cx="4366107" cy="2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DA8888-EB5C-424C-A30C-A80DF0452AD3}"/>
              </a:ext>
            </a:extLst>
          </p:cNvPr>
          <p:cNvSpPr/>
          <p:nvPr/>
        </p:nvSpPr>
        <p:spPr>
          <a:xfrm>
            <a:off x="9160933" y="1395305"/>
            <a:ext cx="855134" cy="1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BBAF1C-8354-484B-9284-7179BE112E89}"/>
              </a:ext>
            </a:extLst>
          </p:cNvPr>
          <p:cNvSpPr/>
          <p:nvPr/>
        </p:nvSpPr>
        <p:spPr>
          <a:xfrm>
            <a:off x="9141306" y="5054600"/>
            <a:ext cx="1213427" cy="18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9B016A-505A-4258-84A2-A77DBB01C1C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82333" y="1463787"/>
            <a:ext cx="6578600" cy="3903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778FBA-2D7B-4831-85BF-C32FC2EF093A}"/>
              </a:ext>
            </a:extLst>
          </p:cNvPr>
          <p:cNvSpPr txBox="1"/>
          <p:nvPr/>
        </p:nvSpPr>
        <p:spPr>
          <a:xfrm>
            <a:off x="7737089" y="5171262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(167.265, 746.4)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CF7E6-491C-4A4D-96BD-35A55CE40CCC}"/>
              </a:ext>
            </a:extLst>
          </p:cNvPr>
          <p:cNvSpPr txBox="1"/>
          <p:nvPr/>
        </p:nvSpPr>
        <p:spPr>
          <a:xfrm>
            <a:off x="7400906" y="131384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(167.265, 191.769)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9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pdfminer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python package for extracting information from PDF documents.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pdfminer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can extract coordinate from all object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&amp; test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pdfminer.six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pdf2txt.py [path of .pdf]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pdf2txt.py [path of .pdf] &gt; test.txt</a:t>
            </a:r>
          </a:p>
        </p:txBody>
      </p:sp>
      <p:pic>
        <p:nvPicPr>
          <p:cNvPr id="5" name="그림 4" descr="텍스트, 신문, 서류이(가) 표시된 사진&#10;&#10;자동 생성된 설명">
            <a:extLst>
              <a:ext uri="{FF2B5EF4-FFF2-40B4-BE49-F238E27FC236}">
                <a16:creationId xmlns:a16="http://schemas.microsoft.com/office/drawing/2014/main" id="{CE116238-8A0E-474E-A0DA-6DFD77F1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0" y="3927553"/>
            <a:ext cx="4820180" cy="23418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13F00F-1962-4F93-9E9F-8C7A0733E55C}"/>
              </a:ext>
            </a:extLst>
          </p:cNvPr>
          <p:cNvSpPr/>
          <p:nvPr/>
        </p:nvSpPr>
        <p:spPr>
          <a:xfrm>
            <a:off x="7425216" y="3927553"/>
            <a:ext cx="1583318" cy="234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4CB8F-3024-4338-A035-39EDD5C76727}"/>
              </a:ext>
            </a:extLst>
          </p:cNvPr>
          <p:cNvSpPr/>
          <p:nvPr/>
        </p:nvSpPr>
        <p:spPr>
          <a:xfrm>
            <a:off x="9008533" y="3927553"/>
            <a:ext cx="2108199" cy="234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108A1-F655-4BB5-9126-95651C9B41B5}"/>
              </a:ext>
            </a:extLst>
          </p:cNvPr>
          <p:cNvSpPr txBox="1"/>
          <p:nvPr/>
        </p:nvSpPr>
        <p:spPr>
          <a:xfrm>
            <a:off x="7597636" y="355822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pdf Object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6B78CD-CA11-498C-AA22-F69B868D5CAF}"/>
              </a:ext>
            </a:extLst>
          </p:cNvPr>
          <p:cNvSpPr txBox="1"/>
          <p:nvPr/>
        </p:nvSpPr>
        <p:spPr>
          <a:xfrm>
            <a:off x="9189636" y="3546628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Object position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5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H"/>
              </a:rPr>
              <a:t>How to specify the table object position?</a:t>
            </a:r>
          </a:p>
          <a:p>
            <a:pPr lvl="1"/>
            <a:r>
              <a:rPr lang="en-US" altLang="ko-KR" sz="1800" i="1" dirty="0"/>
              <a:t>Martha O. Perez-Arriaga et al. TAO: System for Table Detection and Extraction from PDF Documents, AAAI, 2016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TAO specify the table data by using K-NN algorithm from </a:t>
            </a:r>
            <a:r>
              <a:rPr kumimoji="1" lang="en-US" altLang="ko-KR" sz="2200" dirty="0" err="1">
                <a:solidFill>
                  <a:schemeClr val="bg2">
                    <a:lumMod val="10000"/>
                  </a:schemeClr>
                </a:solidFill>
                <a:latin typeface="H"/>
              </a:rPr>
              <a:t>PDFminer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PDF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→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XML(</a:t>
            </a:r>
            <a:r>
              <a:rPr kumimoji="1" lang="en-US" altLang="ko-KR" sz="2200" dirty="0" err="1">
                <a:solidFill>
                  <a:schemeClr val="bg2">
                    <a:lumMod val="10000"/>
                  </a:schemeClr>
                </a:solidFill>
                <a:latin typeface="H"/>
              </a:rPr>
              <a:t>pdfminer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)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→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table detection(K-NN) 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→ 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table extraction 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TAO code is not provided, dataset is not available(link broken)</a:t>
            </a:r>
          </a:p>
          <a:p>
            <a:pPr lvl="1"/>
            <a:endParaRPr kumimoji="1" lang="en-US" altLang="ko-KR" sz="3200" dirty="0">
              <a:solidFill>
                <a:schemeClr val="bg2">
                  <a:lumMod val="10000"/>
                </a:schemeClr>
              </a:solidFill>
              <a:latin typeface="H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CF069-9FAD-4B1E-8583-41B62E76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06" y="3692769"/>
            <a:ext cx="3167094" cy="2711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14560F-EF45-400C-8F06-7D6C6F90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20" y="4057701"/>
            <a:ext cx="3772426" cy="19814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396FB-4E4B-42A7-860B-4739ED277148}"/>
              </a:ext>
            </a:extLst>
          </p:cNvPr>
          <p:cNvSpPr/>
          <p:nvPr/>
        </p:nvSpPr>
        <p:spPr>
          <a:xfrm>
            <a:off x="7780866" y="4490714"/>
            <a:ext cx="1043865" cy="19932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F830F-7849-4271-AD23-071655A31CE1}"/>
              </a:ext>
            </a:extLst>
          </p:cNvPr>
          <p:cNvSpPr txBox="1"/>
          <p:nvPr/>
        </p:nvSpPr>
        <p:spPr>
          <a:xfrm>
            <a:off x="7493339" y="3329225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/>
                </a:solidFill>
              </a:rPr>
              <a:t>Combined precision &amp; recall </a:t>
            </a:r>
            <a:endParaRPr lang="ko-KR" altLang="en-US" sz="1400" b="1" i="1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E2D922-8BD0-422E-9BF4-57EC90D662B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302799" y="3596864"/>
            <a:ext cx="355282" cy="89385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002B19-377B-4E67-A509-9EF8C40D6CAA}"/>
              </a:ext>
            </a:extLst>
          </p:cNvPr>
          <p:cNvSpPr/>
          <p:nvPr/>
        </p:nvSpPr>
        <p:spPr>
          <a:xfrm>
            <a:off x="5285317" y="4865513"/>
            <a:ext cx="1000126" cy="23083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135C09-520B-42E4-9186-F52856EE18E5}"/>
              </a:ext>
            </a:extLst>
          </p:cNvPr>
          <p:cNvSpPr txBox="1"/>
          <p:nvPr/>
        </p:nvSpPr>
        <p:spPr>
          <a:xfrm>
            <a:off x="2650151" y="486551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5"/>
                </a:solidFill>
              </a:rPr>
              <a:t>Ying Liu et al. </a:t>
            </a:r>
            <a:r>
              <a:rPr lang="en-US" altLang="ko-KR" sz="1200" b="1" i="1" dirty="0" err="1">
                <a:solidFill>
                  <a:schemeClr val="accent5"/>
                </a:solidFill>
              </a:rPr>
              <a:t>TableSeer</a:t>
            </a:r>
            <a:r>
              <a:rPr lang="en-US" altLang="ko-KR" sz="1200" b="1" i="1" dirty="0">
                <a:solidFill>
                  <a:schemeClr val="accent5"/>
                </a:solidFill>
              </a:rPr>
              <a:t>, JCDL, 2007</a:t>
            </a:r>
          </a:p>
          <a:p>
            <a:r>
              <a:rPr lang="en-US" altLang="ko-KR" sz="1200" b="1" dirty="0">
                <a:solidFill>
                  <a:schemeClr val="accent5"/>
                </a:solidFill>
              </a:rPr>
              <a:t>(Table detection using heuristic rules)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63A7F5-993C-4B5D-9B48-618F738F8A53}"/>
              </a:ext>
            </a:extLst>
          </p:cNvPr>
          <p:cNvSpPr/>
          <p:nvPr/>
        </p:nvSpPr>
        <p:spPr>
          <a:xfrm>
            <a:off x="7900720" y="4682273"/>
            <a:ext cx="810684" cy="226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528E43-0E67-4529-B0EC-B8B34784C24F}"/>
              </a:ext>
            </a:extLst>
          </p:cNvPr>
          <p:cNvSpPr/>
          <p:nvPr/>
        </p:nvSpPr>
        <p:spPr>
          <a:xfrm>
            <a:off x="7900720" y="5463323"/>
            <a:ext cx="810684" cy="226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3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Tabular: Pdf table detection tool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hlinkClick r:id="rId3"/>
              </a:rPr>
              <a:t>https://tabula.technology/</a:t>
            </a:r>
            <a:endParaRPr kumimoji="1" lang="en-US" altLang="ko-KR" dirty="0">
              <a:solidFill>
                <a:schemeClr val="accent5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Auto &amp; Manual table detection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Extract table data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Poor auto detection performance</a:t>
            </a: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0D8E15-13C0-4583-92B8-58C083C74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866127"/>
            <a:ext cx="5657850" cy="43371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54B42A-166B-4EDF-84A6-19EC8B058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375" y="1401893"/>
            <a:ext cx="3853200" cy="48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10" ma:contentTypeDescription="새 문서를 만듭니다." ma:contentTypeScope="" ma:versionID="18239c90f1ed7d4601668b53dd0f2a16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2d5d763cfe53e4503ef392d64fa3c970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2BC78C-C11A-4568-A763-4CD495F19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5290A3-2B6E-4B89-8B81-965EAF959153}">
  <ds:schemaRefs>
    <ds:schemaRef ds:uri="http://schemas.microsoft.com/office/2006/documentManagement/types"/>
    <ds:schemaRef ds:uri="http://schemas.microsoft.com/office/2006/metadata/properties"/>
    <ds:schemaRef ds:uri="a279a19e-b71b-4b9f-be5c-b95113f40ee8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2263</Words>
  <Application>Microsoft Office PowerPoint</Application>
  <PresentationFormat>와이드스크린</PresentationFormat>
  <Paragraphs>471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charter</vt:lpstr>
      <vt:lpstr>Wingdings</vt:lpstr>
      <vt:lpstr>Cambria Math</vt:lpstr>
      <vt:lpstr>Arial</vt:lpstr>
      <vt:lpstr>맑은 고딕</vt:lpstr>
      <vt:lpstr>lato</vt:lpstr>
      <vt:lpstr>Consolas</vt:lpstr>
      <vt:lpstr>roboto</vt:lpstr>
      <vt:lpstr>NexusSans</vt:lpstr>
      <vt:lpstr>H</vt:lpstr>
      <vt:lpstr>Office 테마</vt:lpstr>
      <vt:lpstr>PowerPoint 프레젠테이션</vt:lpstr>
      <vt:lpstr>Introduction</vt:lpstr>
      <vt:lpstr>Introduction</vt:lpstr>
      <vt:lpstr>Process of generate TableNet dataset </vt:lpstr>
      <vt:lpstr>Get table coordinate from pdf internal structure</vt:lpstr>
      <vt:lpstr>Get table coordinate from pdf internal structure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Process of generate TableNet dataset </vt:lpstr>
      <vt:lpstr>PDF crawler</vt:lpstr>
      <vt:lpstr>PDF crawler</vt:lpstr>
      <vt:lpstr>Table exist model </vt:lpstr>
      <vt:lpstr>GPU throttling issue</vt:lpstr>
      <vt:lpstr>GPU throttling issue</vt:lpstr>
      <vt:lpstr>GPU throttling issue</vt:lpstr>
      <vt:lpstr>GPU throttling issue solution</vt:lpstr>
      <vt:lpstr>OOM issue solution</vt:lpstr>
      <vt:lpstr>OOM issue solution</vt:lpstr>
      <vt:lpstr>TableNet table detection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Related works</vt:lpstr>
      <vt:lpstr>Related works</vt:lpstr>
      <vt:lpstr>Related works</vt:lpstr>
      <vt:lpstr>Related works</vt:lpstr>
      <vt:lpstr>Related works</vt:lpstr>
      <vt:lpstr>Dataset </vt:lpstr>
      <vt:lpstr>Dataset </vt:lpstr>
      <vt:lpstr>Dataset </vt:lpstr>
      <vt:lpstr>Dataset </vt:lpstr>
      <vt:lpstr>KCC 2022</vt:lpstr>
      <vt:lpstr>KCC 2022</vt:lpstr>
      <vt:lpstr>KCC 2022</vt:lpstr>
      <vt:lpstr>KCC 2022</vt:lpstr>
      <vt:lpstr>KCC 2022</vt:lpstr>
      <vt:lpstr>KCC 2022</vt:lpstr>
      <vt:lpstr>KCC 2022</vt:lpstr>
      <vt:lpstr>KCC 2022</vt:lpstr>
      <vt:lpstr>KCC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2022-04-27T06:28:45Z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